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  <p:sldMasterId id="214748386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7" r:id="rId7"/>
    <p:sldId id="296" r:id="rId8"/>
    <p:sldId id="292" r:id="rId9"/>
    <p:sldId id="293" r:id="rId10"/>
    <p:sldId id="288" r:id="rId11"/>
    <p:sldId id="299" r:id="rId12"/>
    <p:sldId id="294" r:id="rId13"/>
    <p:sldId id="289" r:id="rId14"/>
    <p:sldId id="290" r:id="rId15"/>
    <p:sldId id="291" r:id="rId16"/>
    <p:sldId id="297" r:id="rId17"/>
    <p:sldId id="295" r:id="rId18"/>
    <p:sldId id="300" r:id="rId19"/>
    <p:sldId id="301" r:id="rId20"/>
    <p:sldId id="303" r:id="rId21"/>
    <p:sldId id="304" r:id="rId22"/>
    <p:sldId id="286" r:id="rId23"/>
    <p:sldId id="285" r:id="rId24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9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731FE-FBE2-479B-934B-887C07C50DCD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9BCCDD5-0B7E-474D-9ED0-3DFB937DAD07}">
      <dgm:prSet phldrT="[Texte]"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Septembre à Décembre</a:t>
          </a:r>
        </a:p>
      </dgm:t>
    </dgm:pt>
    <dgm:pt modelId="{8FBFBFF1-BE2B-4968-AE03-E3527D4DD36F}" type="parTrans" cxnId="{31434A48-DB77-4DBF-9F3C-47B856B73899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1B756861-EAA1-4DD1-8423-0D31CF8332FB}" type="sibTrans" cxnId="{31434A48-DB77-4DBF-9F3C-47B856B73899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46A3588D-78FA-4FC6-94EF-1826B7070624}">
      <dgm:prSet phldrT="[Texte]" custT="1"/>
      <dgm:spPr/>
      <dgm:t>
        <a:bodyPr/>
        <a:lstStyle/>
        <a:p>
          <a:pPr algn="ctr"/>
          <a:r>
            <a:rPr lang="fr-FR" sz="800" dirty="0">
              <a:latin typeface="Marianne" panose="02000000000000000000" pitchFamily="50" charset="0"/>
            </a:rPr>
            <a:t>Je recherche de l’information</a:t>
          </a:r>
        </a:p>
      </dgm:t>
    </dgm:pt>
    <dgm:pt modelId="{0B42DAAC-5E9F-4854-9622-901F89C0511E}" type="parTrans" cxnId="{A9B8D81A-A42E-4DDD-A149-9F8B8AEDAF22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4DE4557D-E7D0-4E68-B4AA-E4249E45C9F4}" type="sibTrans" cxnId="{A9B8D81A-A42E-4DDD-A149-9F8B8AEDAF22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3CAF9F18-0D34-42F8-A99D-D1ACEE11294E}">
      <dgm:prSet phldrT="[Texte]" custT="1"/>
      <dgm:spPr/>
      <dgm:t>
        <a:bodyPr/>
        <a:lstStyle/>
        <a:p>
          <a:pPr algn="ctr"/>
          <a:r>
            <a:rPr lang="fr-FR" sz="800" dirty="0">
              <a:latin typeface="Marianne" panose="02000000000000000000" pitchFamily="50" charset="0"/>
            </a:rPr>
            <a:t>Je me renseigne sur les études et les métiers. </a:t>
          </a:r>
        </a:p>
        <a:p>
          <a:pPr algn="ctr"/>
          <a:r>
            <a:rPr lang="fr-FR" sz="800" dirty="0">
              <a:latin typeface="Marianne" panose="02000000000000000000" pitchFamily="50" charset="0"/>
            </a:rPr>
            <a:t>Je parle avec mon ou ma professeure principale.</a:t>
          </a:r>
        </a:p>
      </dgm:t>
    </dgm:pt>
    <dgm:pt modelId="{1ED0DDA2-00FC-4F08-824D-8CCE107182EE}" type="parTrans" cxnId="{A8A789A3-D394-47BA-A4FC-3784E203FFB4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3EE21E0F-54D1-4744-B0FF-5E9BDD496B29}" type="sibTrans" cxnId="{A8A789A3-D394-47BA-A4FC-3784E203FFB4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8DDA9DCB-5A90-4F52-BD92-446B393E2CDB}">
      <dgm:prSet phldrT="[Texte]"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Conseil de classe du 1</a:t>
          </a:r>
          <a:r>
            <a:rPr lang="fr-FR" baseline="30000" dirty="0">
              <a:latin typeface="Marianne" panose="02000000000000000000" pitchFamily="50" charset="0"/>
            </a:rPr>
            <a:t>er</a:t>
          </a:r>
          <a:r>
            <a:rPr lang="fr-FR" dirty="0">
              <a:latin typeface="Marianne" panose="02000000000000000000" pitchFamily="50" charset="0"/>
            </a:rPr>
            <a:t> semestre ou 2è trimestre</a:t>
          </a:r>
        </a:p>
      </dgm:t>
    </dgm:pt>
    <dgm:pt modelId="{D8759E2D-3131-4DCF-A33F-D39A18EB661E}" type="parTrans" cxnId="{96692FB7-B728-42BB-B8B4-4116C093EF95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9B68A974-EBE6-4C3A-9314-19D4FCF496FF}" type="sibTrans" cxnId="{96692FB7-B728-42BB-B8B4-4116C093EF95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402E2EF1-AC94-4E62-9224-E89B1C56F2DE}">
      <dgm:prSet phldrT="[Texte]" custT="1"/>
      <dgm:spPr/>
      <dgm:t>
        <a:bodyPr/>
        <a:lstStyle/>
        <a:p>
          <a:pPr algn="ctr"/>
          <a:r>
            <a:rPr lang="fr-FR" sz="800" dirty="0">
              <a:latin typeface="Marianne" panose="02000000000000000000" pitchFamily="50" charset="0"/>
            </a:rPr>
            <a:t>J’émets des intentions d’orientation provisoires</a:t>
          </a:r>
        </a:p>
      </dgm:t>
    </dgm:pt>
    <dgm:pt modelId="{BDB42A50-BB51-496B-B08B-C986CA8B4633}" type="parTrans" cxnId="{C50CB220-C5DD-4E80-B170-CFC5B36082F2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8B48BD29-A8D2-43F8-A7D1-A716B20F320A}" type="sibTrans" cxnId="{C50CB220-C5DD-4E80-B170-CFC5B36082F2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AD5A9B8C-D5E7-4E3A-8D67-52004384DE5F}">
      <dgm:prSet phldrT="[Texte]" custT="1"/>
      <dgm:spPr/>
      <dgm:t>
        <a:bodyPr/>
        <a:lstStyle/>
        <a:p>
          <a:pPr algn="ctr"/>
          <a:r>
            <a:rPr lang="fr-FR" sz="900" dirty="0">
              <a:latin typeface="Marianne" panose="02000000000000000000" pitchFamily="50" charset="0"/>
            </a:rPr>
            <a:t>Le conseil de classe émet un avis provisoire </a:t>
          </a:r>
        </a:p>
        <a:p>
          <a:pPr algn="ctr"/>
          <a:r>
            <a:rPr lang="fr-FR" sz="900" dirty="0">
              <a:latin typeface="Marianne" panose="02000000000000000000" pitchFamily="50" charset="0"/>
            </a:rPr>
            <a:t>(Favorable, Réservé, Défavorable)</a:t>
          </a:r>
        </a:p>
      </dgm:t>
    </dgm:pt>
    <dgm:pt modelId="{F407780F-AA60-4774-BE05-BAF62653A8AA}" type="parTrans" cxnId="{3847F4ED-0885-4005-B607-8BA2D8A61D88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0F326F3C-8B02-4228-8276-2620D653BF9A}" type="sibTrans" cxnId="{3847F4ED-0885-4005-B607-8BA2D8A61D88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E99C311E-C514-4D66-8894-C5F8385F81D4}">
      <dgm:prSet phldrT="[Texte]"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Conseil de classe du 2</a:t>
          </a:r>
          <a:r>
            <a:rPr lang="fr-FR" baseline="30000" dirty="0">
              <a:latin typeface="Marianne" panose="02000000000000000000" pitchFamily="50" charset="0"/>
            </a:rPr>
            <a:t>nd</a:t>
          </a:r>
          <a:r>
            <a:rPr lang="fr-FR" dirty="0">
              <a:latin typeface="Marianne" panose="02000000000000000000" pitchFamily="50" charset="0"/>
            </a:rPr>
            <a:t> semestre ou 3è trimestre</a:t>
          </a:r>
        </a:p>
      </dgm:t>
    </dgm:pt>
    <dgm:pt modelId="{6F41AAC9-B924-4C91-9980-F476DB493E85}" type="parTrans" cxnId="{A1602231-2CB0-4550-86C0-9C8EEE718AA0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CB86A019-7864-48FE-B188-0AE82C54A3A7}" type="sibTrans" cxnId="{A1602231-2CB0-4550-86C0-9C8EEE718AA0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6376F3BC-3341-4954-8E0D-6033C0F460E8}">
      <dgm:prSet phldrT="[Texte]" custT="1"/>
      <dgm:spPr/>
      <dgm:t>
        <a:bodyPr/>
        <a:lstStyle/>
        <a:p>
          <a:pPr algn="ctr"/>
          <a:r>
            <a:rPr lang="fr-FR" sz="1000" dirty="0">
              <a:latin typeface="Marianne" panose="02000000000000000000" pitchFamily="50" charset="0"/>
            </a:rPr>
            <a:t>J’émets des souhaits d’orientation définitifs</a:t>
          </a:r>
        </a:p>
      </dgm:t>
    </dgm:pt>
    <dgm:pt modelId="{ABBD4AFF-E375-4304-AC48-CBCE65992884}" type="parTrans" cxnId="{1EF367BB-26DF-4781-B162-50ADB326CC3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6D9BAA11-E643-4A60-B432-A0612D43A795}" type="sibTrans" cxnId="{1EF367BB-26DF-4781-B162-50ADB326CC3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90563FEC-E411-4ED8-9B31-F4B40FB6D13F}">
      <dgm:prSet phldrT="[Texte]" custT="1"/>
      <dgm:spPr/>
      <dgm:t>
        <a:bodyPr/>
        <a:lstStyle/>
        <a:p>
          <a:pPr algn="ctr"/>
          <a:r>
            <a:rPr lang="fr-FR" sz="1000" dirty="0">
              <a:latin typeface="Marianne" panose="02000000000000000000" pitchFamily="50" charset="0"/>
            </a:rPr>
            <a:t>Le conseil de classe émet un avis définitif</a:t>
          </a:r>
        </a:p>
        <a:p>
          <a:pPr algn="ctr"/>
          <a:r>
            <a:rPr lang="fr-FR" sz="1000" dirty="0">
              <a:latin typeface="Marianne" panose="02000000000000000000" pitchFamily="50" charset="0"/>
            </a:rPr>
            <a:t>(Oui ou Non)</a:t>
          </a:r>
        </a:p>
      </dgm:t>
    </dgm:pt>
    <dgm:pt modelId="{C737E894-A822-4A0F-A75F-B0B4D6ABB513}" type="parTrans" cxnId="{1D0D6ED4-39B4-4A97-A882-333A36C03113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E01CD3A8-EDAE-4EDD-9BF7-1F8114B42CE7}" type="sibTrans" cxnId="{1D0D6ED4-39B4-4A97-A882-333A36C03113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F7A053A0-F943-4EA5-BDB1-686EC619EC2C}">
      <dgm:prSet custT="1"/>
      <dgm:spPr/>
      <dgm:t>
        <a:bodyPr/>
        <a:lstStyle/>
        <a:p>
          <a:pPr algn="ctr"/>
          <a:r>
            <a:rPr lang="fr-FR" sz="1050" dirty="0">
              <a:latin typeface="Marianne" panose="02000000000000000000" pitchFamily="50" charset="0"/>
            </a:rPr>
            <a:t>Le chef d’établissement prend une décision d’orientation</a:t>
          </a:r>
        </a:p>
      </dgm:t>
    </dgm:pt>
    <dgm:pt modelId="{3A2CA211-E55A-4BB0-A6A7-E277C3FA992F}" type="parTrans" cxnId="{DCF97A5D-9984-4F49-8E7F-B1F6DC26FDE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CD1D7053-FF23-4ACB-BBEE-141C32B6050E}" type="sibTrans" cxnId="{DCF97A5D-9984-4F49-8E7F-B1F6DC26FDE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06AEAC34-D5EA-43D9-9542-5EC1F3D97CD1}">
      <dgm:prSet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Je suis en </a:t>
          </a:r>
          <a:r>
            <a:rPr lang="fr-FR" b="1" dirty="0">
              <a:latin typeface="Marianne ExtraBold" panose="02000000000000000000" pitchFamily="50" charset="0"/>
            </a:rPr>
            <a:t>désaccord</a:t>
          </a:r>
          <a:r>
            <a:rPr lang="fr-FR" dirty="0">
              <a:latin typeface="Marianne" panose="02000000000000000000" pitchFamily="50" charset="0"/>
            </a:rPr>
            <a:t> avec la décision d’orientation </a:t>
          </a:r>
        </a:p>
      </dgm:t>
    </dgm:pt>
    <dgm:pt modelId="{42741C5D-66C2-4462-AB16-92F41387E43C}" type="parTrans" cxnId="{FB94D616-83BE-4172-87B7-D39A4255A978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50D1B901-24A3-4956-9D83-FAC086933FA0}" type="sibTrans" cxnId="{FB94D616-83BE-4172-87B7-D39A4255A978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1BE9F47A-E795-4E7A-90E4-8E2D9D665CBD}">
      <dgm:prSet custT="1"/>
      <dgm:spPr/>
      <dgm:t>
        <a:bodyPr/>
        <a:lstStyle/>
        <a:p>
          <a:pPr algn="ctr"/>
          <a:r>
            <a:rPr lang="fr-FR" sz="900" dirty="0">
              <a:latin typeface="Marianne" panose="02000000000000000000" pitchFamily="50" charset="0"/>
            </a:rPr>
            <a:t>J’ai un entretien avec le ou la cheffe d’établissement</a:t>
          </a:r>
        </a:p>
      </dgm:t>
    </dgm:pt>
    <dgm:pt modelId="{FD1C5BE1-F7CF-433D-A521-646B1964020A}" type="parTrans" cxnId="{1B12EAE2-1A6D-477C-9D31-6E63F8B9E14A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D9E15288-F284-4C4A-A79B-DA7AEECCDABF}" type="sibTrans" cxnId="{1B12EAE2-1A6D-477C-9D31-6E63F8B9E14A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71F2859F-07F2-4E25-A8C7-44A9C27410BA}">
      <dgm:prSet custT="1"/>
      <dgm:spPr/>
      <dgm:t>
        <a:bodyPr/>
        <a:lstStyle/>
        <a:p>
          <a:pPr algn="ctr"/>
          <a:r>
            <a:rPr lang="fr-FR" sz="1000" dirty="0">
              <a:latin typeface="Marianne" panose="02000000000000000000" pitchFamily="50" charset="0"/>
            </a:rPr>
            <a:t>Je reste en désaccord. </a:t>
          </a:r>
        </a:p>
        <a:p>
          <a:pPr algn="ctr"/>
          <a:r>
            <a:rPr lang="fr-FR" sz="1000" dirty="0">
              <a:latin typeface="Marianne" panose="02000000000000000000" pitchFamily="50" charset="0"/>
            </a:rPr>
            <a:t>Je peux demander le maintien en 3</a:t>
          </a:r>
          <a:r>
            <a:rPr lang="fr-FR" sz="1000" baseline="30000" dirty="0">
              <a:latin typeface="Marianne" panose="02000000000000000000" pitchFamily="50" charset="0"/>
            </a:rPr>
            <a:t>ème</a:t>
          </a:r>
          <a:r>
            <a:rPr lang="fr-FR" sz="1000" dirty="0">
              <a:latin typeface="Marianne" panose="02000000000000000000" pitchFamily="50" charset="0"/>
            </a:rPr>
            <a:t> ou en  2</a:t>
          </a:r>
          <a:r>
            <a:rPr lang="fr-FR" sz="1000" baseline="30000" dirty="0">
              <a:latin typeface="Marianne" panose="02000000000000000000" pitchFamily="50" charset="0"/>
            </a:rPr>
            <a:t>nde.</a:t>
          </a:r>
          <a:endParaRPr lang="fr-FR" sz="1000" dirty="0">
            <a:latin typeface="Marianne" panose="02000000000000000000" pitchFamily="50" charset="0"/>
          </a:endParaRPr>
        </a:p>
      </dgm:t>
    </dgm:pt>
    <dgm:pt modelId="{9B6C12A7-A708-4BB0-AAE7-E59B852278B8}" type="parTrans" cxnId="{8EDA8851-6EC0-462B-8D05-2A64D2EDE37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E9D9C050-3ED6-420A-847E-F1DB192FA614}" type="sibTrans" cxnId="{8EDA8851-6EC0-462B-8D05-2A64D2EDE37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767ED626-87B9-4F75-B224-2D901A8FE43E}">
      <dgm:prSet custT="1"/>
      <dgm:spPr/>
      <dgm:t>
        <a:bodyPr/>
        <a:lstStyle/>
        <a:p>
          <a:pPr algn="ctr"/>
          <a:r>
            <a:rPr lang="fr-FR" sz="1050" dirty="0">
              <a:latin typeface="Marianne" panose="02000000000000000000" pitchFamily="50" charset="0"/>
            </a:rPr>
            <a:t>Je reste en désaccord. </a:t>
          </a:r>
        </a:p>
        <a:p>
          <a:pPr algn="ctr"/>
          <a:r>
            <a:rPr lang="fr-FR" sz="1050" dirty="0">
              <a:latin typeface="Marianne" panose="02000000000000000000" pitchFamily="50" charset="0"/>
            </a:rPr>
            <a:t>Je fais appel de la décision</a:t>
          </a:r>
          <a:r>
            <a:rPr lang="fr-FR" sz="800" dirty="0">
              <a:latin typeface="Marianne" panose="02000000000000000000" pitchFamily="50" charset="0"/>
            </a:rPr>
            <a:t>.</a:t>
          </a:r>
        </a:p>
      </dgm:t>
    </dgm:pt>
    <dgm:pt modelId="{BF3908FE-2754-40B5-926E-DAC6C25A0D77}" type="parTrans" cxnId="{1E86224A-F059-44AE-B193-0E6C3CF61E00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7C9BEA1A-D876-40F7-96A2-8720305B511C}" type="sibTrans" cxnId="{1E86224A-F059-44AE-B193-0E6C3CF61E00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3A017220-8109-40A7-B424-9C7B47767083}">
      <dgm:prSet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Commission d’appel </a:t>
          </a:r>
        </a:p>
        <a:p>
          <a:pPr algn="ctr"/>
          <a:r>
            <a:rPr lang="fr-FR" dirty="0">
              <a:latin typeface="Marianne" panose="02000000000000000000" pitchFamily="50" charset="0"/>
            </a:rPr>
            <a:t>(Juin 2023)</a:t>
          </a:r>
        </a:p>
      </dgm:t>
    </dgm:pt>
    <dgm:pt modelId="{1FA23DFD-2250-44AB-A61C-B6C19D720607}" type="parTrans" cxnId="{BD55223D-DA6D-4AD4-9D03-855C023452E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993EE4E7-7E95-4904-8066-11DD0ABAF349}" type="sibTrans" cxnId="{BD55223D-DA6D-4AD4-9D03-855C023452E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A5519BB1-F10B-4D88-8245-960BB3551F51}">
      <dgm:prSet custT="1"/>
      <dgm:spPr/>
      <dgm:t>
        <a:bodyPr/>
        <a:lstStyle/>
        <a:p>
          <a:pPr algn="ctr"/>
          <a:r>
            <a:rPr lang="fr-FR" sz="800" dirty="0">
              <a:latin typeface="Marianne" panose="02000000000000000000" pitchFamily="50" charset="0"/>
            </a:rPr>
            <a:t>Passage devant la commission d’appel</a:t>
          </a:r>
        </a:p>
      </dgm:t>
    </dgm:pt>
    <dgm:pt modelId="{074B8209-3C8C-445C-9C7A-E06221A9D259}" type="parTrans" cxnId="{3BC7983C-5EDC-4321-863E-D7826C0C0D0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C4CC14FF-5AF7-442E-A339-FA30EABA97FE}" type="sibTrans" cxnId="{3BC7983C-5EDC-4321-863E-D7826C0C0D0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FC900A57-EC1C-44C1-8368-559AA4860BFD}">
      <dgm:prSet/>
      <dgm:spPr/>
      <dgm:t>
        <a:bodyPr/>
        <a:lstStyle/>
        <a:p>
          <a:pPr algn="ctr"/>
          <a:r>
            <a:rPr lang="fr-FR" dirty="0">
              <a:latin typeface="Marianne" panose="02000000000000000000" pitchFamily="50" charset="0"/>
            </a:rPr>
            <a:t>Deux possibilités :</a:t>
          </a:r>
        </a:p>
        <a:p>
          <a:pPr algn="ctr"/>
          <a:r>
            <a:rPr lang="fr-FR" dirty="0">
              <a:latin typeface="Marianne" panose="02000000000000000000" pitchFamily="50" charset="0"/>
            </a:rPr>
            <a:t>1- Passage dans la classe demandée</a:t>
          </a:r>
        </a:p>
        <a:p>
          <a:pPr algn="ctr"/>
          <a:r>
            <a:rPr lang="fr-FR" dirty="0">
              <a:latin typeface="Marianne" panose="02000000000000000000" pitchFamily="50" charset="0"/>
            </a:rPr>
            <a:t>2- Maintien de la Décision du conseil de classe.</a:t>
          </a:r>
        </a:p>
        <a:p>
          <a:pPr algn="ctr"/>
          <a:r>
            <a:rPr lang="fr-FR" dirty="0">
              <a:latin typeface="Marianne" panose="02000000000000000000" pitchFamily="50" charset="0"/>
            </a:rPr>
            <a:t>Acceptation de la décision du CC ou Je demande le maintien en 2nde</a:t>
          </a:r>
        </a:p>
      </dgm:t>
    </dgm:pt>
    <dgm:pt modelId="{D155079E-D9E3-4C5C-AC6A-21E324212B36}" type="parTrans" cxnId="{A0A491A7-E524-4606-AE27-36F31059638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2D3C26A2-C175-493A-AA99-C11F220EF559}" type="sibTrans" cxnId="{A0A491A7-E524-4606-AE27-36F31059638E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93588CE4-582B-44A8-84AF-D04DC5077DBB}">
      <dgm:prSet custT="1"/>
      <dgm:spPr/>
      <dgm:t>
        <a:bodyPr/>
        <a:lstStyle/>
        <a:p>
          <a:pPr algn="ctr"/>
          <a:r>
            <a:rPr lang="fr-FR" sz="800" dirty="0">
              <a:latin typeface="Marianne" panose="02000000000000000000" pitchFamily="50" charset="0"/>
            </a:rPr>
            <a:t>Je parle avec les différents personnels de l’établissement</a:t>
          </a:r>
        </a:p>
        <a:p>
          <a:pPr algn="ctr"/>
          <a:r>
            <a:rPr lang="fr-FR" sz="800" dirty="0">
              <a:latin typeface="Marianne" panose="02000000000000000000" pitchFamily="50" charset="0"/>
            </a:rPr>
            <a:t>Je rencontre la.le Psychologue de l’EN</a:t>
          </a:r>
        </a:p>
      </dgm:t>
    </dgm:pt>
    <dgm:pt modelId="{CD135B12-A987-4509-912A-07C5BD45DDD1}" type="parTrans" cxnId="{D06272F0-FCE5-4789-8388-5CFE8E8C197C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84F5D880-132C-4599-BCC3-48A23F30D89E}" type="sibTrans" cxnId="{D06272F0-FCE5-4789-8388-5CFE8E8C197C}">
      <dgm:prSet/>
      <dgm:spPr/>
      <dgm:t>
        <a:bodyPr/>
        <a:lstStyle/>
        <a:p>
          <a:pPr algn="ctr"/>
          <a:endParaRPr lang="fr-FR">
            <a:latin typeface="Marianne" panose="02000000000000000000" pitchFamily="50" charset="0"/>
          </a:endParaRPr>
        </a:p>
      </dgm:t>
    </dgm:pt>
    <dgm:pt modelId="{CA532B29-14D7-495E-9B83-758B02818796}" type="pres">
      <dgm:prSet presAssocID="{9F6731FE-FBE2-479B-934B-887C07C50D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B64880F-9493-428F-8B59-7383F38D6779}" type="pres">
      <dgm:prSet presAssocID="{59BCCDD5-0B7E-474D-9ED0-3DFB937DAD07}" presName="horFlow" presStyleCnt="0"/>
      <dgm:spPr/>
    </dgm:pt>
    <dgm:pt modelId="{68618C97-04F0-49CB-8367-5583068D667D}" type="pres">
      <dgm:prSet presAssocID="{59BCCDD5-0B7E-474D-9ED0-3DFB937DAD07}" presName="bigChev" presStyleLbl="node1" presStyleIdx="0" presStyleCnt="5"/>
      <dgm:spPr/>
    </dgm:pt>
    <dgm:pt modelId="{F2F3801B-CE16-475B-BCD3-E24D3889AB8A}" type="pres">
      <dgm:prSet presAssocID="{0B42DAAC-5E9F-4854-9622-901F89C0511E}" presName="parTrans" presStyleCnt="0"/>
      <dgm:spPr/>
    </dgm:pt>
    <dgm:pt modelId="{416D4A25-AB9C-4FBD-9A57-60603956B411}" type="pres">
      <dgm:prSet presAssocID="{46A3588D-78FA-4FC6-94EF-1826B7070624}" presName="node" presStyleLbl="alignAccFollowNode1" presStyleIdx="0" presStyleCnt="13">
        <dgm:presLayoutVars>
          <dgm:bulletEnabled val="1"/>
        </dgm:presLayoutVars>
      </dgm:prSet>
      <dgm:spPr/>
    </dgm:pt>
    <dgm:pt modelId="{323085DF-482E-4406-86DF-62D836B843FB}" type="pres">
      <dgm:prSet presAssocID="{4DE4557D-E7D0-4E68-B4AA-E4249E45C9F4}" presName="sibTrans" presStyleCnt="0"/>
      <dgm:spPr/>
    </dgm:pt>
    <dgm:pt modelId="{EAB0CAE9-0C88-426D-AF05-4F51D5D6A675}" type="pres">
      <dgm:prSet presAssocID="{3CAF9F18-0D34-42F8-A99D-D1ACEE11294E}" presName="node" presStyleLbl="alignAccFollowNode1" presStyleIdx="1" presStyleCnt="13" custScaleX="157925">
        <dgm:presLayoutVars>
          <dgm:bulletEnabled val="1"/>
        </dgm:presLayoutVars>
      </dgm:prSet>
      <dgm:spPr/>
    </dgm:pt>
    <dgm:pt modelId="{C9AAA9FF-7B0F-4E0B-8FB4-090E7DABD8BB}" type="pres">
      <dgm:prSet presAssocID="{3EE21E0F-54D1-4744-B0FF-5E9BDD496B29}" presName="sibTrans" presStyleCnt="0"/>
      <dgm:spPr/>
    </dgm:pt>
    <dgm:pt modelId="{71DD804D-7CDC-4907-9B44-217902C39C7D}" type="pres">
      <dgm:prSet presAssocID="{93588CE4-582B-44A8-84AF-D04DC5077DBB}" presName="node" presStyleLbl="alignAccFollowNode1" presStyleIdx="2" presStyleCnt="13" custScaleX="211302">
        <dgm:presLayoutVars>
          <dgm:bulletEnabled val="1"/>
        </dgm:presLayoutVars>
      </dgm:prSet>
      <dgm:spPr/>
    </dgm:pt>
    <dgm:pt modelId="{132D2394-FA6C-4006-A85C-75E2FAA7D35A}" type="pres">
      <dgm:prSet presAssocID="{59BCCDD5-0B7E-474D-9ED0-3DFB937DAD07}" presName="vSp" presStyleCnt="0"/>
      <dgm:spPr/>
    </dgm:pt>
    <dgm:pt modelId="{DC5F630C-EB88-47A9-A6F6-2AD34A277ACD}" type="pres">
      <dgm:prSet presAssocID="{8DDA9DCB-5A90-4F52-BD92-446B393E2CDB}" presName="horFlow" presStyleCnt="0"/>
      <dgm:spPr/>
    </dgm:pt>
    <dgm:pt modelId="{A5DFC0A0-D008-496C-9CB0-19F57D579506}" type="pres">
      <dgm:prSet presAssocID="{8DDA9DCB-5A90-4F52-BD92-446B393E2CDB}" presName="bigChev" presStyleLbl="node1" presStyleIdx="1" presStyleCnt="5"/>
      <dgm:spPr/>
    </dgm:pt>
    <dgm:pt modelId="{0B53CF50-D682-4E9E-80B5-5EB3E061982D}" type="pres">
      <dgm:prSet presAssocID="{BDB42A50-BB51-496B-B08B-C986CA8B4633}" presName="parTrans" presStyleCnt="0"/>
      <dgm:spPr/>
    </dgm:pt>
    <dgm:pt modelId="{AB8DC36C-9B38-4E45-8410-ECC9DF190CBA}" type="pres">
      <dgm:prSet presAssocID="{402E2EF1-AC94-4E62-9224-E89B1C56F2DE}" presName="node" presStyleLbl="alignAccFollowNode1" presStyleIdx="3" presStyleCnt="13" custScaleX="189744">
        <dgm:presLayoutVars>
          <dgm:bulletEnabled val="1"/>
        </dgm:presLayoutVars>
      </dgm:prSet>
      <dgm:spPr/>
    </dgm:pt>
    <dgm:pt modelId="{2A8B7EC6-A1D3-4639-A149-0DB790B53108}" type="pres">
      <dgm:prSet presAssocID="{8B48BD29-A8D2-43F8-A7D1-A716B20F320A}" presName="sibTrans" presStyleCnt="0"/>
      <dgm:spPr/>
    </dgm:pt>
    <dgm:pt modelId="{3F4B808C-5BF6-4894-83CD-2776F47A1079}" type="pres">
      <dgm:prSet presAssocID="{AD5A9B8C-D5E7-4E3A-8D67-52004384DE5F}" presName="node" presStyleLbl="alignAccFollowNode1" presStyleIdx="4" presStyleCnt="13" custScaleX="258851">
        <dgm:presLayoutVars>
          <dgm:bulletEnabled val="1"/>
        </dgm:presLayoutVars>
      </dgm:prSet>
      <dgm:spPr/>
    </dgm:pt>
    <dgm:pt modelId="{FA053FB3-E2A4-485B-8879-1DDC6589ED47}" type="pres">
      <dgm:prSet presAssocID="{8DDA9DCB-5A90-4F52-BD92-446B393E2CDB}" presName="vSp" presStyleCnt="0"/>
      <dgm:spPr/>
    </dgm:pt>
    <dgm:pt modelId="{8D2E5B5A-BF1E-4003-8192-A8D3C06D030D}" type="pres">
      <dgm:prSet presAssocID="{E99C311E-C514-4D66-8894-C5F8385F81D4}" presName="horFlow" presStyleCnt="0"/>
      <dgm:spPr/>
    </dgm:pt>
    <dgm:pt modelId="{F80A8652-CCF2-49D3-8330-C54079E252A7}" type="pres">
      <dgm:prSet presAssocID="{E99C311E-C514-4D66-8894-C5F8385F81D4}" presName="bigChev" presStyleLbl="node1" presStyleIdx="2" presStyleCnt="5"/>
      <dgm:spPr/>
    </dgm:pt>
    <dgm:pt modelId="{195A0A06-A7C5-4F4D-B4FD-213849CCA318}" type="pres">
      <dgm:prSet presAssocID="{ABBD4AFF-E375-4304-AC48-CBCE65992884}" presName="parTrans" presStyleCnt="0"/>
      <dgm:spPr/>
    </dgm:pt>
    <dgm:pt modelId="{B597CCFD-5366-46FF-8D3C-BA98C2E42407}" type="pres">
      <dgm:prSet presAssocID="{6376F3BC-3341-4954-8E0D-6033C0F460E8}" presName="node" presStyleLbl="alignAccFollowNode1" presStyleIdx="5" presStyleCnt="13">
        <dgm:presLayoutVars>
          <dgm:bulletEnabled val="1"/>
        </dgm:presLayoutVars>
      </dgm:prSet>
      <dgm:spPr/>
    </dgm:pt>
    <dgm:pt modelId="{43529B37-B213-4984-B40E-6C9F768DC75E}" type="pres">
      <dgm:prSet presAssocID="{6D9BAA11-E643-4A60-B432-A0612D43A795}" presName="sibTrans" presStyleCnt="0"/>
      <dgm:spPr/>
    </dgm:pt>
    <dgm:pt modelId="{5F2CE7F1-8D81-49F1-8FAC-9812C1201D51}" type="pres">
      <dgm:prSet presAssocID="{90563FEC-E411-4ED8-9B31-F4B40FB6D13F}" presName="node" presStyleLbl="alignAccFollowNode1" presStyleIdx="6" presStyleCnt="13" custScaleX="142767">
        <dgm:presLayoutVars>
          <dgm:bulletEnabled val="1"/>
        </dgm:presLayoutVars>
      </dgm:prSet>
      <dgm:spPr/>
    </dgm:pt>
    <dgm:pt modelId="{F58546B7-AF80-46A2-A030-CF46C4EE3AD4}" type="pres">
      <dgm:prSet presAssocID="{E01CD3A8-EDAE-4EDD-9BF7-1F8114B42CE7}" presName="sibTrans" presStyleCnt="0"/>
      <dgm:spPr/>
    </dgm:pt>
    <dgm:pt modelId="{14EEF246-5266-4F88-B45C-1914F58263EB}" type="pres">
      <dgm:prSet presAssocID="{F7A053A0-F943-4EA5-BDB1-686EC619EC2C}" presName="node" presStyleLbl="alignAccFollowNode1" presStyleIdx="7" presStyleCnt="13" custScaleX="215990">
        <dgm:presLayoutVars>
          <dgm:bulletEnabled val="1"/>
        </dgm:presLayoutVars>
      </dgm:prSet>
      <dgm:spPr/>
    </dgm:pt>
    <dgm:pt modelId="{4BBCE016-A603-43AC-9338-9FAFB4BA59EA}" type="pres">
      <dgm:prSet presAssocID="{E99C311E-C514-4D66-8894-C5F8385F81D4}" presName="vSp" presStyleCnt="0"/>
      <dgm:spPr/>
    </dgm:pt>
    <dgm:pt modelId="{AC14C08A-0CAA-41B8-96BD-7203E796D3BA}" type="pres">
      <dgm:prSet presAssocID="{06AEAC34-D5EA-43D9-9542-5EC1F3D97CD1}" presName="horFlow" presStyleCnt="0"/>
      <dgm:spPr/>
    </dgm:pt>
    <dgm:pt modelId="{2E7B179C-A841-445D-BB17-8BA5864FE6A7}" type="pres">
      <dgm:prSet presAssocID="{06AEAC34-D5EA-43D9-9542-5EC1F3D97CD1}" presName="bigChev" presStyleLbl="node1" presStyleIdx="3" presStyleCnt="5"/>
      <dgm:spPr/>
    </dgm:pt>
    <dgm:pt modelId="{A48868C0-27A0-4B42-9A05-1BE586A6AFBD}" type="pres">
      <dgm:prSet presAssocID="{FD1C5BE1-F7CF-433D-A521-646B1964020A}" presName="parTrans" presStyleCnt="0"/>
      <dgm:spPr/>
    </dgm:pt>
    <dgm:pt modelId="{90C4C838-56CE-40FD-ADB6-A8EB5B04352F}" type="pres">
      <dgm:prSet presAssocID="{1BE9F47A-E795-4E7A-90E4-8E2D9D665CBD}" presName="node" presStyleLbl="alignAccFollowNode1" presStyleIdx="8" presStyleCnt="13" custScaleX="107812">
        <dgm:presLayoutVars>
          <dgm:bulletEnabled val="1"/>
        </dgm:presLayoutVars>
      </dgm:prSet>
      <dgm:spPr/>
    </dgm:pt>
    <dgm:pt modelId="{B5D6AE07-C955-4084-A632-DB513C0DFC56}" type="pres">
      <dgm:prSet presAssocID="{D9E15288-F284-4C4A-A79B-DA7AEECCDABF}" presName="sibTrans" presStyleCnt="0"/>
      <dgm:spPr/>
    </dgm:pt>
    <dgm:pt modelId="{7BE7D616-3CA9-4FD1-9800-2EF9FC333EFE}" type="pres">
      <dgm:prSet presAssocID="{71F2859F-07F2-4E25-A8C7-44A9C27410BA}" presName="node" presStyleLbl="alignAccFollowNode1" presStyleIdx="9" presStyleCnt="13" custScaleX="141587">
        <dgm:presLayoutVars>
          <dgm:bulletEnabled val="1"/>
        </dgm:presLayoutVars>
      </dgm:prSet>
      <dgm:spPr/>
    </dgm:pt>
    <dgm:pt modelId="{35DEE073-B19A-4EA6-B123-05899D7D6CC6}" type="pres">
      <dgm:prSet presAssocID="{E9D9C050-3ED6-420A-847E-F1DB192FA614}" presName="sibTrans" presStyleCnt="0"/>
      <dgm:spPr/>
    </dgm:pt>
    <dgm:pt modelId="{889A0956-C475-4F5D-AD76-D4F37B6D0868}" type="pres">
      <dgm:prSet presAssocID="{767ED626-87B9-4F75-B224-2D901A8FE43E}" presName="node" presStyleLbl="alignAccFollowNode1" presStyleIdx="10" presStyleCnt="13" custScaleX="204211">
        <dgm:presLayoutVars>
          <dgm:bulletEnabled val="1"/>
        </dgm:presLayoutVars>
      </dgm:prSet>
      <dgm:spPr/>
    </dgm:pt>
    <dgm:pt modelId="{864D593C-6BC6-49D9-8122-AB7381221460}" type="pres">
      <dgm:prSet presAssocID="{06AEAC34-D5EA-43D9-9542-5EC1F3D97CD1}" presName="vSp" presStyleCnt="0"/>
      <dgm:spPr/>
    </dgm:pt>
    <dgm:pt modelId="{1347D364-C7BB-4A60-8C86-E2EEB9D4223D}" type="pres">
      <dgm:prSet presAssocID="{3A017220-8109-40A7-B424-9C7B47767083}" presName="horFlow" presStyleCnt="0"/>
      <dgm:spPr/>
    </dgm:pt>
    <dgm:pt modelId="{89795A24-A780-4112-A698-DEEE54B4EC7D}" type="pres">
      <dgm:prSet presAssocID="{3A017220-8109-40A7-B424-9C7B47767083}" presName="bigChev" presStyleLbl="node1" presStyleIdx="4" presStyleCnt="5"/>
      <dgm:spPr/>
    </dgm:pt>
    <dgm:pt modelId="{34627379-B53A-4F8F-87CA-A85DA85A3075}" type="pres">
      <dgm:prSet presAssocID="{074B8209-3C8C-445C-9C7A-E06221A9D259}" presName="parTrans" presStyleCnt="0"/>
      <dgm:spPr/>
    </dgm:pt>
    <dgm:pt modelId="{960EB6CC-7690-48F4-AD01-1192F9B4ABF5}" type="pres">
      <dgm:prSet presAssocID="{A5519BB1-F10B-4D88-8245-960BB3551F51}" presName="node" presStyleLbl="alignAccFollowNode1" presStyleIdx="11" presStyleCnt="13">
        <dgm:presLayoutVars>
          <dgm:bulletEnabled val="1"/>
        </dgm:presLayoutVars>
      </dgm:prSet>
      <dgm:spPr/>
    </dgm:pt>
    <dgm:pt modelId="{A96FDC0E-EFDA-40E5-B6B5-C26CFBC69FC6}" type="pres">
      <dgm:prSet presAssocID="{C4CC14FF-5AF7-442E-A339-FA30EABA97FE}" presName="sibTrans" presStyleCnt="0"/>
      <dgm:spPr/>
    </dgm:pt>
    <dgm:pt modelId="{68457D01-B963-4F1C-AEC6-5B353CA78AEB}" type="pres">
      <dgm:prSet presAssocID="{FC900A57-EC1C-44C1-8368-559AA4860BFD}" presName="node" presStyleLbl="alignAccFollowNode1" presStyleIdx="12" presStyleCnt="13" custScaleX="342931">
        <dgm:presLayoutVars>
          <dgm:bulletEnabled val="1"/>
        </dgm:presLayoutVars>
      </dgm:prSet>
      <dgm:spPr/>
    </dgm:pt>
  </dgm:ptLst>
  <dgm:cxnLst>
    <dgm:cxn modelId="{FBA59210-36CF-4E97-BCC7-BC6BEA09381B}" type="presOf" srcId="{46A3588D-78FA-4FC6-94EF-1826B7070624}" destId="{416D4A25-AB9C-4FBD-9A57-60603956B411}" srcOrd="0" destOrd="0" presId="urn:microsoft.com/office/officeart/2005/8/layout/lProcess3"/>
    <dgm:cxn modelId="{FB94D616-83BE-4172-87B7-D39A4255A978}" srcId="{9F6731FE-FBE2-479B-934B-887C07C50DCD}" destId="{06AEAC34-D5EA-43D9-9542-5EC1F3D97CD1}" srcOrd="3" destOrd="0" parTransId="{42741C5D-66C2-4462-AB16-92F41387E43C}" sibTransId="{50D1B901-24A3-4956-9D83-FAC086933FA0}"/>
    <dgm:cxn modelId="{AA43C017-B4C7-4FD2-ACF7-CA72C46C254B}" type="presOf" srcId="{767ED626-87B9-4F75-B224-2D901A8FE43E}" destId="{889A0956-C475-4F5D-AD76-D4F37B6D0868}" srcOrd="0" destOrd="0" presId="urn:microsoft.com/office/officeart/2005/8/layout/lProcess3"/>
    <dgm:cxn modelId="{A9B8D81A-A42E-4DDD-A149-9F8B8AEDAF22}" srcId="{59BCCDD5-0B7E-474D-9ED0-3DFB937DAD07}" destId="{46A3588D-78FA-4FC6-94EF-1826B7070624}" srcOrd="0" destOrd="0" parTransId="{0B42DAAC-5E9F-4854-9622-901F89C0511E}" sibTransId="{4DE4557D-E7D0-4E68-B4AA-E4249E45C9F4}"/>
    <dgm:cxn modelId="{C50CB220-C5DD-4E80-B170-CFC5B36082F2}" srcId="{8DDA9DCB-5A90-4F52-BD92-446B393E2CDB}" destId="{402E2EF1-AC94-4E62-9224-E89B1C56F2DE}" srcOrd="0" destOrd="0" parTransId="{BDB42A50-BB51-496B-B08B-C986CA8B4633}" sibTransId="{8B48BD29-A8D2-43F8-A7D1-A716B20F320A}"/>
    <dgm:cxn modelId="{500BE82F-8A84-48E2-A313-339E3EC36E70}" type="presOf" srcId="{A5519BB1-F10B-4D88-8245-960BB3551F51}" destId="{960EB6CC-7690-48F4-AD01-1192F9B4ABF5}" srcOrd="0" destOrd="0" presId="urn:microsoft.com/office/officeart/2005/8/layout/lProcess3"/>
    <dgm:cxn modelId="{A1602231-2CB0-4550-86C0-9C8EEE718AA0}" srcId="{9F6731FE-FBE2-479B-934B-887C07C50DCD}" destId="{E99C311E-C514-4D66-8894-C5F8385F81D4}" srcOrd="2" destOrd="0" parTransId="{6F41AAC9-B924-4C91-9980-F476DB493E85}" sibTransId="{CB86A019-7864-48FE-B188-0AE82C54A3A7}"/>
    <dgm:cxn modelId="{3BC7983C-5EDC-4321-863E-D7826C0C0D0E}" srcId="{3A017220-8109-40A7-B424-9C7B47767083}" destId="{A5519BB1-F10B-4D88-8245-960BB3551F51}" srcOrd="0" destOrd="0" parTransId="{074B8209-3C8C-445C-9C7A-E06221A9D259}" sibTransId="{C4CC14FF-5AF7-442E-A339-FA30EABA97FE}"/>
    <dgm:cxn modelId="{BD55223D-DA6D-4AD4-9D03-855C023452EE}" srcId="{9F6731FE-FBE2-479B-934B-887C07C50DCD}" destId="{3A017220-8109-40A7-B424-9C7B47767083}" srcOrd="4" destOrd="0" parTransId="{1FA23DFD-2250-44AB-A61C-B6C19D720607}" sibTransId="{993EE4E7-7E95-4904-8066-11DD0ABAF349}"/>
    <dgm:cxn modelId="{DCF97A5D-9984-4F49-8E7F-B1F6DC26FDEE}" srcId="{E99C311E-C514-4D66-8894-C5F8385F81D4}" destId="{F7A053A0-F943-4EA5-BDB1-686EC619EC2C}" srcOrd="2" destOrd="0" parTransId="{3A2CA211-E55A-4BB0-A6A7-E277C3FA992F}" sibTransId="{CD1D7053-FF23-4ACB-BBEE-141C32B6050E}"/>
    <dgm:cxn modelId="{D115145F-7D6E-4EAB-BAC7-23B43344F355}" type="presOf" srcId="{06AEAC34-D5EA-43D9-9542-5EC1F3D97CD1}" destId="{2E7B179C-A841-445D-BB17-8BA5864FE6A7}" srcOrd="0" destOrd="0" presId="urn:microsoft.com/office/officeart/2005/8/layout/lProcess3"/>
    <dgm:cxn modelId="{05401342-3B43-49F1-9246-C64FEA16E853}" type="presOf" srcId="{8DDA9DCB-5A90-4F52-BD92-446B393E2CDB}" destId="{A5DFC0A0-D008-496C-9CB0-19F57D579506}" srcOrd="0" destOrd="0" presId="urn:microsoft.com/office/officeart/2005/8/layout/lProcess3"/>
    <dgm:cxn modelId="{9A2D9D65-83ED-4EA0-8D92-2DF35977117E}" type="presOf" srcId="{93588CE4-582B-44A8-84AF-D04DC5077DBB}" destId="{71DD804D-7CDC-4907-9B44-217902C39C7D}" srcOrd="0" destOrd="0" presId="urn:microsoft.com/office/officeart/2005/8/layout/lProcess3"/>
    <dgm:cxn modelId="{31434A48-DB77-4DBF-9F3C-47B856B73899}" srcId="{9F6731FE-FBE2-479B-934B-887C07C50DCD}" destId="{59BCCDD5-0B7E-474D-9ED0-3DFB937DAD07}" srcOrd="0" destOrd="0" parTransId="{8FBFBFF1-BE2B-4968-AE03-E3527D4DD36F}" sibTransId="{1B756861-EAA1-4DD1-8423-0D31CF8332FB}"/>
    <dgm:cxn modelId="{1E86224A-F059-44AE-B193-0E6C3CF61E00}" srcId="{06AEAC34-D5EA-43D9-9542-5EC1F3D97CD1}" destId="{767ED626-87B9-4F75-B224-2D901A8FE43E}" srcOrd="2" destOrd="0" parTransId="{BF3908FE-2754-40B5-926E-DAC6C25A0D77}" sibTransId="{7C9BEA1A-D876-40F7-96A2-8720305B511C}"/>
    <dgm:cxn modelId="{8EDA8851-6EC0-462B-8D05-2A64D2EDE37E}" srcId="{06AEAC34-D5EA-43D9-9542-5EC1F3D97CD1}" destId="{71F2859F-07F2-4E25-A8C7-44A9C27410BA}" srcOrd="1" destOrd="0" parTransId="{9B6C12A7-A708-4BB0-AAE7-E59B852278B8}" sibTransId="{E9D9C050-3ED6-420A-847E-F1DB192FA614}"/>
    <dgm:cxn modelId="{1BEB3A87-A8EE-4C1B-950C-4BEBF3D06F2E}" type="presOf" srcId="{3CAF9F18-0D34-42F8-A99D-D1ACEE11294E}" destId="{EAB0CAE9-0C88-426D-AF05-4F51D5D6A675}" srcOrd="0" destOrd="0" presId="urn:microsoft.com/office/officeart/2005/8/layout/lProcess3"/>
    <dgm:cxn modelId="{8E66008B-4E6B-4A9A-A3C3-C605108D9ABB}" type="presOf" srcId="{AD5A9B8C-D5E7-4E3A-8D67-52004384DE5F}" destId="{3F4B808C-5BF6-4894-83CD-2776F47A1079}" srcOrd="0" destOrd="0" presId="urn:microsoft.com/office/officeart/2005/8/layout/lProcess3"/>
    <dgm:cxn modelId="{5D55538D-2BD1-4A53-8A66-D97BDE954AE1}" type="presOf" srcId="{3A017220-8109-40A7-B424-9C7B47767083}" destId="{89795A24-A780-4112-A698-DEEE54B4EC7D}" srcOrd="0" destOrd="0" presId="urn:microsoft.com/office/officeart/2005/8/layout/lProcess3"/>
    <dgm:cxn modelId="{9FF7958F-FABB-43B1-A7B0-58E2394187AE}" type="presOf" srcId="{90563FEC-E411-4ED8-9B31-F4B40FB6D13F}" destId="{5F2CE7F1-8D81-49F1-8FAC-9812C1201D51}" srcOrd="0" destOrd="0" presId="urn:microsoft.com/office/officeart/2005/8/layout/lProcess3"/>
    <dgm:cxn modelId="{FD002A92-3690-4A37-B28D-48BDB2B64B92}" type="presOf" srcId="{9F6731FE-FBE2-479B-934B-887C07C50DCD}" destId="{CA532B29-14D7-495E-9B83-758B02818796}" srcOrd="0" destOrd="0" presId="urn:microsoft.com/office/officeart/2005/8/layout/lProcess3"/>
    <dgm:cxn modelId="{C11B939F-1450-4A6A-A646-BDF059F1D2B4}" type="presOf" srcId="{F7A053A0-F943-4EA5-BDB1-686EC619EC2C}" destId="{14EEF246-5266-4F88-B45C-1914F58263EB}" srcOrd="0" destOrd="0" presId="urn:microsoft.com/office/officeart/2005/8/layout/lProcess3"/>
    <dgm:cxn modelId="{A8A789A3-D394-47BA-A4FC-3784E203FFB4}" srcId="{59BCCDD5-0B7E-474D-9ED0-3DFB937DAD07}" destId="{3CAF9F18-0D34-42F8-A99D-D1ACEE11294E}" srcOrd="1" destOrd="0" parTransId="{1ED0DDA2-00FC-4F08-824D-8CCE107182EE}" sibTransId="{3EE21E0F-54D1-4744-B0FF-5E9BDD496B29}"/>
    <dgm:cxn modelId="{A0A491A7-E524-4606-AE27-36F31059638E}" srcId="{3A017220-8109-40A7-B424-9C7B47767083}" destId="{FC900A57-EC1C-44C1-8368-559AA4860BFD}" srcOrd="1" destOrd="0" parTransId="{D155079E-D9E3-4C5C-AC6A-21E324212B36}" sibTransId="{2D3C26A2-C175-493A-AA99-C11F220EF559}"/>
    <dgm:cxn modelId="{96692FB7-B728-42BB-B8B4-4116C093EF95}" srcId="{9F6731FE-FBE2-479B-934B-887C07C50DCD}" destId="{8DDA9DCB-5A90-4F52-BD92-446B393E2CDB}" srcOrd="1" destOrd="0" parTransId="{D8759E2D-3131-4DCF-A33F-D39A18EB661E}" sibTransId="{9B68A974-EBE6-4C3A-9314-19D4FCF496FF}"/>
    <dgm:cxn modelId="{9B19C4B9-A178-4854-9DB9-7C62B069590A}" type="presOf" srcId="{E99C311E-C514-4D66-8894-C5F8385F81D4}" destId="{F80A8652-CCF2-49D3-8330-C54079E252A7}" srcOrd="0" destOrd="0" presId="urn:microsoft.com/office/officeart/2005/8/layout/lProcess3"/>
    <dgm:cxn modelId="{1EF367BB-26DF-4781-B162-50ADB326CC3E}" srcId="{E99C311E-C514-4D66-8894-C5F8385F81D4}" destId="{6376F3BC-3341-4954-8E0D-6033C0F460E8}" srcOrd="0" destOrd="0" parTransId="{ABBD4AFF-E375-4304-AC48-CBCE65992884}" sibTransId="{6D9BAA11-E643-4A60-B432-A0612D43A795}"/>
    <dgm:cxn modelId="{B430FCC2-FE6A-429B-8F3B-29164BCAE667}" type="presOf" srcId="{402E2EF1-AC94-4E62-9224-E89B1C56F2DE}" destId="{AB8DC36C-9B38-4E45-8410-ECC9DF190CBA}" srcOrd="0" destOrd="0" presId="urn:microsoft.com/office/officeart/2005/8/layout/lProcess3"/>
    <dgm:cxn modelId="{7BE788C3-05C2-4FBE-B6F1-9FCAC39F5795}" type="presOf" srcId="{59BCCDD5-0B7E-474D-9ED0-3DFB937DAD07}" destId="{68618C97-04F0-49CB-8367-5583068D667D}" srcOrd="0" destOrd="0" presId="urn:microsoft.com/office/officeart/2005/8/layout/lProcess3"/>
    <dgm:cxn modelId="{11EFB3CE-F447-4AB9-8FB0-592A8BC0ADA8}" type="presOf" srcId="{FC900A57-EC1C-44C1-8368-559AA4860BFD}" destId="{68457D01-B963-4F1C-AEC6-5B353CA78AEB}" srcOrd="0" destOrd="0" presId="urn:microsoft.com/office/officeart/2005/8/layout/lProcess3"/>
    <dgm:cxn modelId="{1D0D6ED4-39B4-4A97-A882-333A36C03113}" srcId="{E99C311E-C514-4D66-8894-C5F8385F81D4}" destId="{90563FEC-E411-4ED8-9B31-F4B40FB6D13F}" srcOrd="1" destOrd="0" parTransId="{C737E894-A822-4A0F-A75F-B0B4D6ABB513}" sibTransId="{E01CD3A8-EDAE-4EDD-9BF7-1F8114B42CE7}"/>
    <dgm:cxn modelId="{6E88D9DD-BC83-4D4B-9724-D7598FE16BCF}" type="presOf" srcId="{6376F3BC-3341-4954-8E0D-6033C0F460E8}" destId="{B597CCFD-5366-46FF-8D3C-BA98C2E42407}" srcOrd="0" destOrd="0" presId="urn:microsoft.com/office/officeart/2005/8/layout/lProcess3"/>
    <dgm:cxn modelId="{A0124AE2-74D9-4C19-9328-0929973AF72F}" type="presOf" srcId="{1BE9F47A-E795-4E7A-90E4-8E2D9D665CBD}" destId="{90C4C838-56CE-40FD-ADB6-A8EB5B04352F}" srcOrd="0" destOrd="0" presId="urn:microsoft.com/office/officeart/2005/8/layout/lProcess3"/>
    <dgm:cxn modelId="{1B12EAE2-1A6D-477C-9D31-6E63F8B9E14A}" srcId="{06AEAC34-D5EA-43D9-9542-5EC1F3D97CD1}" destId="{1BE9F47A-E795-4E7A-90E4-8E2D9D665CBD}" srcOrd="0" destOrd="0" parTransId="{FD1C5BE1-F7CF-433D-A521-646B1964020A}" sibTransId="{D9E15288-F284-4C4A-A79B-DA7AEECCDABF}"/>
    <dgm:cxn modelId="{9E6B25E3-65E2-4E8C-B9EA-CFF791206572}" type="presOf" srcId="{71F2859F-07F2-4E25-A8C7-44A9C27410BA}" destId="{7BE7D616-3CA9-4FD1-9800-2EF9FC333EFE}" srcOrd="0" destOrd="0" presId="urn:microsoft.com/office/officeart/2005/8/layout/lProcess3"/>
    <dgm:cxn modelId="{3847F4ED-0885-4005-B607-8BA2D8A61D88}" srcId="{8DDA9DCB-5A90-4F52-BD92-446B393E2CDB}" destId="{AD5A9B8C-D5E7-4E3A-8D67-52004384DE5F}" srcOrd="1" destOrd="0" parTransId="{F407780F-AA60-4774-BE05-BAF62653A8AA}" sibTransId="{0F326F3C-8B02-4228-8276-2620D653BF9A}"/>
    <dgm:cxn modelId="{D06272F0-FCE5-4789-8388-5CFE8E8C197C}" srcId="{59BCCDD5-0B7E-474D-9ED0-3DFB937DAD07}" destId="{93588CE4-582B-44A8-84AF-D04DC5077DBB}" srcOrd="2" destOrd="0" parTransId="{CD135B12-A987-4509-912A-07C5BD45DDD1}" sibTransId="{84F5D880-132C-4599-BCC3-48A23F30D89E}"/>
    <dgm:cxn modelId="{5A1E8B53-F2C0-4B2D-B09A-4BDDB046E3DB}" type="presParOf" srcId="{CA532B29-14D7-495E-9B83-758B02818796}" destId="{7B64880F-9493-428F-8B59-7383F38D6779}" srcOrd="0" destOrd="0" presId="urn:microsoft.com/office/officeart/2005/8/layout/lProcess3"/>
    <dgm:cxn modelId="{364CF327-1D7A-4CFC-8FE1-383B2C5B42FF}" type="presParOf" srcId="{7B64880F-9493-428F-8B59-7383F38D6779}" destId="{68618C97-04F0-49CB-8367-5583068D667D}" srcOrd="0" destOrd="0" presId="urn:microsoft.com/office/officeart/2005/8/layout/lProcess3"/>
    <dgm:cxn modelId="{7E14104C-FC82-4E19-820C-91B36A313978}" type="presParOf" srcId="{7B64880F-9493-428F-8B59-7383F38D6779}" destId="{F2F3801B-CE16-475B-BCD3-E24D3889AB8A}" srcOrd="1" destOrd="0" presId="urn:microsoft.com/office/officeart/2005/8/layout/lProcess3"/>
    <dgm:cxn modelId="{B23F511F-2DEA-42AC-84A5-24790BEFD04A}" type="presParOf" srcId="{7B64880F-9493-428F-8B59-7383F38D6779}" destId="{416D4A25-AB9C-4FBD-9A57-60603956B411}" srcOrd="2" destOrd="0" presId="urn:microsoft.com/office/officeart/2005/8/layout/lProcess3"/>
    <dgm:cxn modelId="{4E419150-8EEA-4354-B962-B270FA0FB678}" type="presParOf" srcId="{7B64880F-9493-428F-8B59-7383F38D6779}" destId="{323085DF-482E-4406-86DF-62D836B843FB}" srcOrd="3" destOrd="0" presId="urn:microsoft.com/office/officeart/2005/8/layout/lProcess3"/>
    <dgm:cxn modelId="{68D1AAD7-D561-48AD-A1FC-4A0FDC3D8D86}" type="presParOf" srcId="{7B64880F-9493-428F-8B59-7383F38D6779}" destId="{EAB0CAE9-0C88-426D-AF05-4F51D5D6A675}" srcOrd="4" destOrd="0" presId="urn:microsoft.com/office/officeart/2005/8/layout/lProcess3"/>
    <dgm:cxn modelId="{C7854B95-0EC7-40E3-BA52-FDBA0C11F6C7}" type="presParOf" srcId="{7B64880F-9493-428F-8B59-7383F38D6779}" destId="{C9AAA9FF-7B0F-4E0B-8FB4-090E7DABD8BB}" srcOrd="5" destOrd="0" presId="urn:microsoft.com/office/officeart/2005/8/layout/lProcess3"/>
    <dgm:cxn modelId="{7620BDF9-6065-4497-9B0A-408BE693B96F}" type="presParOf" srcId="{7B64880F-9493-428F-8B59-7383F38D6779}" destId="{71DD804D-7CDC-4907-9B44-217902C39C7D}" srcOrd="6" destOrd="0" presId="urn:microsoft.com/office/officeart/2005/8/layout/lProcess3"/>
    <dgm:cxn modelId="{BBE3EB3E-E136-4C22-B7F2-68D2B2A22CBC}" type="presParOf" srcId="{CA532B29-14D7-495E-9B83-758B02818796}" destId="{132D2394-FA6C-4006-A85C-75E2FAA7D35A}" srcOrd="1" destOrd="0" presId="urn:microsoft.com/office/officeart/2005/8/layout/lProcess3"/>
    <dgm:cxn modelId="{BEEADAB8-20E7-4B88-8809-A4522BEA6F1D}" type="presParOf" srcId="{CA532B29-14D7-495E-9B83-758B02818796}" destId="{DC5F630C-EB88-47A9-A6F6-2AD34A277ACD}" srcOrd="2" destOrd="0" presId="urn:microsoft.com/office/officeart/2005/8/layout/lProcess3"/>
    <dgm:cxn modelId="{E515881B-A706-4D0B-A158-AAB5876A19C3}" type="presParOf" srcId="{DC5F630C-EB88-47A9-A6F6-2AD34A277ACD}" destId="{A5DFC0A0-D008-496C-9CB0-19F57D579506}" srcOrd="0" destOrd="0" presId="urn:microsoft.com/office/officeart/2005/8/layout/lProcess3"/>
    <dgm:cxn modelId="{EAFA6F21-6213-4978-A20C-495662629863}" type="presParOf" srcId="{DC5F630C-EB88-47A9-A6F6-2AD34A277ACD}" destId="{0B53CF50-D682-4E9E-80B5-5EB3E061982D}" srcOrd="1" destOrd="0" presId="urn:microsoft.com/office/officeart/2005/8/layout/lProcess3"/>
    <dgm:cxn modelId="{46985029-F045-4B4B-BE3B-8C6FAA075554}" type="presParOf" srcId="{DC5F630C-EB88-47A9-A6F6-2AD34A277ACD}" destId="{AB8DC36C-9B38-4E45-8410-ECC9DF190CBA}" srcOrd="2" destOrd="0" presId="urn:microsoft.com/office/officeart/2005/8/layout/lProcess3"/>
    <dgm:cxn modelId="{D2CF90B9-A00E-4284-8812-F765A2C932FE}" type="presParOf" srcId="{DC5F630C-EB88-47A9-A6F6-2AD34A277ACD}" destId="{2A8B7EC6-A1D3-4639-A149-0DB790B53108}" srcOrd="3" destOrd="0" presId="urn:microsoft.com/office/officeart/2005/8/layout/lProcess3"/>
    <dgm:cxn modelId="{B5FC90CD-A606-46E6-A421-DF1F3EA2756D}" type="presParOf" srcId="{DC5F630C-EB88-47A9-A6F6-2AD34A277ACD}" destId="{3F4B808C-5BF6-4894-83CD-2776F47A1079}" srcOrd="4" destOrd="0" presId="urn:microsoft.com/office/officeart/2005/8/layout/lProcess3"/>
    <dgm:cxn modelId="{B6A0B259-96E8-475C-A57F-314980D5A1DD}" type="presParOf" srcId="{CA532B29-14D7-495E-9B83-758B02818796}" destId="{FA053FB3-E2A4-485B-8879-1DDC6589ED47}" srcOrd="3" destOrd="0" presId="urn:microsoft.com/office/officeart/2005/8/layout/lProcess3"/>
    <dgm:cxn modelId="{DF9383E8-9A83-4352-873E-8842F40B424C}" type="presParOf" srcId="{CA532B29-14D7-495E-9B83-758B02818796}" destId="{8D2E5B5A-BF1E-4003-8192-A8D3C06D030D}" srcOrd="4" destOrd="0" presId="urn:microsoft.com/office/officeart/2005/8/layout/lProcess3"/>
    <dgm:cxn modelId="{9B1E74A8-61CF-4F44-B09D-8B620D565992}" type="presParOf" srcId="{8D2E5B5A-BF1E-4003-8192-A8D3C06D030D}" destId="{F80A8652-CCF2-49D3-8330-C54079E252A7}" srcOrd="0" destOrd="0" presId="urn:microsoft.com/office/officeart/2005/8/layout/lProcess3"/>
    <dgm:cxn modelId="{D016168D-1205-4C6A-9038-AF741D6A5543}" type="presParOf" srcId="{8D2E5B5A-BF1E-4003-8192-A8D3C06D030D}" destId="{195A0A06-A7C5-4F4D-B4FD-213849CCA318}" srcOrd="1" destOrd="0" presId="urn:microsoft.com/office/officeart/2005/8/layout/lProcess3"/>
    <dgm:cxn modelId="{06047B82-171B-4C13-BE22-027D93095B53}" type="presParOf" srcId="{8D2E5B5A-BF1E-4003-8192-A8D3C06D030D}" destId="{B597CCFD-5366-46FF-8D3C-BA98C2E42407}" srcOrd="2" destOrd="0" presId="urn:microsoft.com/office/officeart/2005/8/layout/lProcess3"/>
    <dgm:cxn modelId="{CD115AC1-61F3-4C60-B91A-9740867FC160}" type="presParOf" srcId="{8D2E5B5A-BF1E-4003-8192-A8D3C06D030D}" destId="{43529B37-B213-4984-B40E-6C9F768DC75E}" srcOrd="3" destOrd="0" presId="urn:microsoft.com/office/officeart/2005/8/layout/lProcess3"/>
    <dgm:cxn modelId="{097F9AC2-90FF-4E40-81CD-D6A2AB5DA0A2}" type="presParOf" srcId="{8D2E5B5A-BF1E-4003-8192-A8D3C06D030D}" destId="{5F2CE7F1-8D81-49F1-8FAC-9812C1201D51}" srcOrd="4" destOrd="0" presId="urn:microsoft.com/office/officeart/2005/8/layout/lProcess3"/>
    <dgm:cxn modelId="{865136CE-F6F3-47F1-916A-8131E662578D}" type="presParOf" srcId="{8D2E5B5A-BF1E-4003-8192-A8D3C06D030D}" destId="{F58546B7-AF80-46A2-A030-CF46C4EE3AD4}" srcOrd="5" destOrd="0" presId="urn:microsoft.com/office/officeart/2005/8/layout/lProcess3"/>
    <dgm:cxn modelId="{11BB34CB-A8C7-4EF9-989F-C58301EBA760}" type="presParOf" srcId="{8D2E5B5A-BF1E-4003-8192-A8D3C06D030D}" destId="{14EEF246-5266-4F88-B45C-1914F58263EB}" srcOrd="6" destOrd="0" presId="urn:microsoft.com/office/officeart/2005/8/layout/lProcess3"/>
    <dgm:cxn modelId="{2608A363-F22B-4E14-97EA-EBA0683D6BE8}" type="presParOf" srcId="{CA532B29-14D7-495E-9B83-758B02818796}" destId="{4BBCE016-A603-43AC-9338-9FAFB4BA59EA}" srcOrd="5" destOrd="0" presId="urn:microsoft.com/office/officeart/2005/8/layout/lProcess3"/>
    <dgm:cxn modelId="{71F5EB3D-E1C0-4BEA-ABA3-8F08B912BA90}" type="presParOf" srcId="{CA532B29-14D7-495E-9B83-758B02818796}" destId="{AC14C08A-0CAA-41B8-96BD-7203E796D3BA}" srcOrd="6" destOrd="0" presId="urn:microsoft.com/office/officeart/2005/8/layout/lProcess3"/>
    <dgm:cxn modelId="{4D4F914C-86C2-4298-857C-3C0BBD35B82E}" type="presParOf" srcId="{AC14C08A-0CAA-41B8-96BD-7203E796D3BA}" destId="{2E7B179C-A841-445D-BB17-8BA5864FE6A7}" srcOrd="0" destOrd="0" presId="urn:microsoft.com/office/officeart/2005/8/layout/lProcess3"/>
    <dgm:cxn modelId="{2F96A077-BFF3-4971-9DCE-10E2EAC2E3B7}" type="presParOf" srcId="{AC14C08A-0CAA-41B8-96BD-7203E796D3BA}" destId="{A48868C0-27A0-4B42-9A05-1BE586A6AFBD}" srcOrd="1" destOrd="0" presId="urn:microsoft.com/office/officeart/2005/8/layout/lProcess3"/>
    <dgm:cxn modelId="{BE7C865B-F1F8-4C9C-AC9C-D5FF87CF54F9}" type="presParOf" srcId="{AC14C08A-0CAA-41B8-96BD-7203E796D3BA}" destId="{90C4C838-56CE-40FD-ADB6-A8EB5B04352F}" srcOrd="2" destOrd="0" presId="urn:microsoft.com/office/officeart/2005/8/layout/lProcess3"/>
    <dgm:cxn modelId="{EDA6929A-E95E-410D-B918-C43B9665AE71}" type="presParOf" srcId="{AC14C08A-0CAA-41B8-96BD-7203E796D3BA}" destId="{B5D6AE07-C955-4084-A632-DB513C0DFC56}" srcOrd="3" destOrd="0" presId="urn:microsoft.com/office/officeart/2005/8/layout/lProcess3"/>
    <dgm:cxn modelId="{1285BE2F-3224-4E89-9166-B6939541D366}" type="presParOf" srcId="{AC14C08A-0CAA-41B8-96BD-7203E796D3BA}" destId="{7BE7D616-3CA9-4FD1-9800-2EF9FC333EFE}" srcOrd="4" destOrd="0" presId="urn:microsoft.com/office/officeart/2005/8/layout/lProcess3"/>
    <dgm:cxn modelId="{E20ED26F-19AB-4EF6-8741-88FD2C02D55B}" type="presParOf" srcId="{AC14C08A-0CAA-41B8-96BD-7203E796D3BA}" destId="{35DEE073-B19A-4EA6-B123-05899D7D6CC6}" srcOrd="5" destOrd="0" presId="urn:microsoft.com/office/officeart/2005/8/layout/lProcess3"/>
    <dgm:cxn modelId="{1AD8C87B-D513-496E-AABD-F82054E5DC4F}" type="presParOf" srcId="{AC14C08A-0CAA-41B8-96BD-7203E796D3BA}" destId="{889A0956-C475-4F5D-AD76-D4F37B6D0868}" srcOrd="6" destOrd="0" presId="urn:microsoft.com/office/officeart/2005/8/layout/lProcess3"/>
    <dgm:cxn modelId="{7A467EFD-B8D2-4D9F-97B7-9281DC1702C6}" type="presParOf" srcId="{CA532B29-14D7-495E-9B83-758B02818796}" destId="{864D593C-6BC6-49D9-8122-AB7381221460}" srcOrd="7" destOrd="0" presId="urn:microsoft.com/office/officeart/2005/8/layout/lProcess3"/>
    <dgm:cxn modelId="{8FE1C6E5-4861-4C4E-80E4-D7CF5568BD1E}" type="presParOf" srcId="{CA532B29-14D7-495E-9B83-758B02818796}" destId="{1347D364-C7BB-4A60-8C86-E2EEB9D4223D}" srcOrd="8" destOrd="0" presId="urn:microsoft.com/office/officeart/2005/8/layout/lProcess3"/>
    <dgm:cxn modelId="{FA47BAE3-95BA-42A5-BDEA-43D79F69D512}" type="presParOf" srcId="{1347D364-C7BB-4A60-8C86-E2EEB9D4223D}" destId="{89795A24-A780-4112-A698-DEEE54B4EC7D}" srcOrd="0" destOrd="0" presId="urn:microsoft.com/office/officeart/2005/8/layout/lProcess3"/>
    <dgm:cxn modelId="{C7D482B0-C5FB-42DC-B4D8-047AD22F3B63}" type="presParOf" srcId="{1347D364-C7BB-4A60-8C86-E2EEB9D4223D}" destId="{34627379-B53A-4F8F-87CA-A85DA85A3075}" srcOrd="1" destOrd="0" presId="urn:microsoft.com/office/officeart/2005/8/layout/lProcess3"/>
    <dgm:cxn modelId="{55DC8102-6D50-4281-8FF7-5EDAD0BACD4E}" type="presParOf" srcId="{1347D364-C7BB-4A60-8C86-E2EEB9D4223D}" destId="{960EB6CC-7690-48F4-AD01-1192F9B4ABF5}" srcOrd="2" destOrd="0" presId="urn:microsoft.com/office/officeart/2005/8/layout/lProcess3"/>
    <dgm:cxn modelId="{9885A404-F838-466D-B8D5-013D1484954C}" type="presParOf" srcId="{1347D364-C7BB-4A60-8C86-E2EEB9D4223D}" destId="{A96FDC0E-EFDA-40E5-B6B5-C26CFBC69FC6}" srcOrd="3" destOrd="0" presId="urn:microsoft.com/office/officeart/2005/8/layout/lProcess3"/>
    <dgm:cxn modelId="{5474906F-5544-415F-BE38-342C160FD4A5}" type="presParOf" srcId="{1347D364-C7BB-4A60-8C86-E2EEB9D4223D}" destId="{68457D01-B963-4F1C-AEC6-5B353CA78AE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18C97-04F0-49CB-8367-5583068D667D}">
      <dsp:nvSpPr>
        <dsp:cNvPr id="0" name=""/>
        <dsp:cNvSpPr/>
      </dsp:nvSpPr>
      <dsp:spPr>
        <a:xfrm>
          <a:off x="328248" y="180"/>
          <a:ext cx="2384420" cy="9537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Septembre à Décembre</a:t>
          </a:r>
        </a:p>
      </dsp:txBody>
      <dsp:txXfrm>
        <a:off x="805132" y="180"/>
        <a:ext cx="1430652" cy="953768"/>
      </dsp:txXfrm>
    </dsp:sp>
    <dsp:sp modelId="{416D4A25-AB9C-4FBD-9A57-60603956B411}">
      <dsp:nvSpPr>
        <dsp:cNvPr id="0" name=""/>
        <dsp:cNvSpPr/>
      </dsp:nvSpPr>
      <dsp:spPr>
        <a:xfrm>
          <a:off x="2402694" y="81250"/>
          <a:ext cx="1979069" cy="79162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Je recherche de l’information</a:t>
          </a:r>
        </a:p>
      </dsp:txBody>
      <dsp:txXfrm>
        <a:off x="2798508" y="81250"/>
        <a:ext cx="1187442" cy="791627"/>
      </dsp:txXfrm>
    </dsp:sp>
    <dsp:sp modelId="{EAB0CAE9-0C88-426D-AF05-4F51D5D6A675}">
      <dsp:nvSpPr>
        <dsp:cNvPr id="0" name=""/>
        <dsp:cNvSpPr/>
      </dsp:nvSpPr>
      <dsp:spPr>
        <a:xfrm>
          <a:off x="4104694" y="81250"/>
          <a:ext cx="3125445" cy="791627"/>
        </a:xfrm>
        <a:prstGeom prst="chevron">
          <a:avLst/>
        </a:prstGeom>
        <a:solidFill>
          <a:schemeClr val="accent3">
            <a:tint val="40000"/>
            <a:alpha val="90000"/>
            <a:hueOff val="1030232"/>
            <a:satOff val="505"/>
            <a:lumOff val="119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1030232"/>
              <a:satOff val="505"/>
              <a:lumOff val="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Je me renseigne sur les études et les métiers.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Je parle avec mon ou ma professeure principale.</a:t>
          </a:r>
        </a:p>
      </dsp:txBody>
      <dsp:txXfrm>
        <a:off x="4500508" y="81250"/>
        <a:ext cx="2333818" cy="791627"/>
      </dsp:txXfrm>
    </dsp:sp>
    <dsp:sp modelId="{71DD804D-7CDC-4907-9B44-217902C39C7D}">
      <dsp:nvSpPr>
        <dsp:cNvPr id="0" name=""/>
        <dsp:cNvSpPr/>
      </dsp:nvSpPr>
      <dsp:spPr>
        <a:xfrm>
          <a:off x="6953069" y="81250"/>
          <a:ext cx="4181812" cy="791627"/>
        </a:xfrm>
        <a:prstGeom prst="chevron">
          <a:avLst/>
        </a:prstGeom>
        <a:solidFill>
          <a:schemeClr val="accent3">
            <a:tint val="40000"/>
            <a:alpha val="90000"/>
            <a:hueOff val="2060464"/>
            <a:satOff val="1010"/>
            <a:lumOff val="239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2060464"/>
              <a:satOff val="1010"/>
              <a:lumOff val="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Je parle avec les différents personnels de l’établissement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Je rencontre la.le Psychologue de l’EN</a:t>
          </a:r>
        </a:p>
      </dsp:txBody>
      <dsp:txXfrm>
        <a:off x="7348883" y="81250"/>
        <a:ext cx="3390185" cy="791627"/>
      </dsp:txXfrm>
    </dsp:sp>
    <dsp:sp modelId="{A5DFC0A0-D008-496C-9CB0-19F57D579506}">
      <dsp:nvSpPr>
        <dsp:cNvPr id="0" name=""/>
        <dsp:cNvSpPr/>
      </dsp:nvSpPr>
      <dsp:spPr>
        <a:xfrm>
          <a:off x="328248" y="1087476"/>
          <a:ext cx="2384420" cy="953768"/>
        </a:xfrm>
        <a:prstGeom prst="chevron">
          <a:avLst/>
        </a:prstGeom>
        <a:solidFill>
          <a:schemeClr val="accent3">
            <a:hueOff val="2812261"/>
            <a:satOff val="547"/>
            <a:lumOff val="2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Conseil de classe du 1</a:t>
          </a:r>
          <a:r>
            <a:rPr lang="fr-FR" sz="1400" kern="1200" baseline="30000" dirty="0">
              <a:latin typeface="Marianne" panose="02000000000000000000" pitchFamily="50" charset="0"/>
            </a:rPr>
            <a:t>er</a:t>
          </a:r>
          <a:r>
            <a:rPr lang="fr-FR" sz="1400" kern="1200" dirty="0">
              <a:latin typeface="Marianne" panose="02000000000000000000" pitchFamily="50" charset="0"/>
            </a:rPr>
            <a:t> semestre ou 2è trimestre</a:t>
          </a:r>
        </a:p>
      </dsp:txBody>
      <dsp:txXfrm>
        <a:off x="805132" y="1087476"/>
        <a:ext cx="1430652" cy="953768"/>
      </dsp:txXfrm>
    </dsp:sp>
    <dsp:sp modelId="{AB8DC36C-9B38-4E45-8410-ECC9DF190CBA}">
      <dsp:nvSpPr>
        <dsp:cNvPr id="0" name=""/>
        <dsp:cNvSpPr/>
      </dsp:nvSpPr>
      <dsp:spPr>
        <a:xfrm>
          <a:off x="2402694" y="1168546"/>
          <a:ext cx="3755165" cy="791627"/>
        </a:xfrm>
        <a:prstGeom prst="chevron">
          <a:avLst/>
        </a:prstGeom>
        <a:solidFill>
          <a:schemeClr val="accent3">
            <a:tint val="40000"/>
            <a:alpha val="90000"/>
            <a:hueOff val="3090696"/>
            <a:satOff val="1515"/>
            <a:lumOff val="358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3090696"/>
              <a:satOff val="1515"/>
              <a:lumOff val="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J’émets des intentions d’orientation provisoires</a:t>
          </a:r>
        </a:p>
      </dsp:txBody>
      <dsp:txXfrm>
        <a:off x="2798508" y="1168546"/>
        <a:ext cx="2963538" cy="791627"/>
      </dsp:txXfrm>
    </dsp:sp>
    <dsp:sp modelId="{3F4B808C-5BF6-4894-83CD-2776F47A1079}">
      <dsp:nvSpPr>
        <dsp:cNvPr id="0" name=""/>
        <dsp:cNvSpPr/>
      </dsp:nvSpPr>
      <dsp:spPr>
        <a:xfrm>
          <a:off x="5880790" y="1168546"/>
          <a:ext cx="5122840" cy="791627"/>
        </a:xfrm>
        <a:prstGeom prst="chevron">
          <a:avLst/>
        </a:prstGeom>
        <a:solidFill>
          <a:schemeClr val="accent3">
            <a:tint val="40000"/>
            <a:alpha val="90000"/>
            <a:hueOff val="4120928"/>
            <a:satOff val="2020"/>
            <a:lumOff val="477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4120928"/>
              <a:satOff val="2020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Marianne" panose="02000000000000000000" pitchFamily="50" charset="0"/>
            </a:rPr>
            <a:t>Le conseil de classe émet un avis provisoire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Marianne" panose="02000000000000000000" pitchFamily="50" charset="0"/>
            </a:rPr>
            <a:t>(Favorable, Réservé, Défavorable)</a:t>
          </a:r>
        </a:p>
      </dsp:txBody>
      <dsp:txXfrm>
        <a:off x="6276604" y="1168546"/>
        <a:ext cx="4331213" cy="791627"/>
      </dsp:txXfrm>
    </dsp:sp>
    <dsp:sp modelId="{F80A8652-CCF2-49D3-8330-C54079E252A7}">
      <dsp:nvSpPr>
        <dsp:cNvPr id="0" name=""/>
        <dsp:cNvSpPr/>
      </dsp:nvSpPr>
      <dsp:spPr>
        <a:xfrm>
          <a:off x="328248" y="2174772"/>
          <a:ext cx="2384420" cy="953768"/>
        </a:xfrm>
        <a:prstGeom prst="chevron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Conseil de classe du 2</a:t>
          </a:r>
          <a:r>
            <a:rPr lang="fr-FR" sz="1400" kern="1200" baseline="30000" dirty="0">
              <a:latin typeface="Marianne" panose="02000000000000000000" pitchFamily="50" charset="0"/>
            </a:rPr>
            <a:t>nd</a:t>
          </a:r>
          <a:r>
            <a:rPr lang="fr-FR" sz="1400" kern="1200" dirty="0">
              <a:latin typeface="Marianne" panose="02000000000000000000" pitchFamily="50" charset="0"/>
            </a:rPr>
            <a:t> semestre ou 3è trimestre</a:t>
          </a:r>
        </a:p>
      </dsp:txBody>
      <dsp:txXfrm>
        <a:off x="805132" y="2174772"/>
        <a:ext cx="1430652" cy="953768"/>
      </dsp:txXfrm>
    </dsp:sp>
    <dsp:sp modelId="{B597CCFD-5366-46FF-8D3C-BA98C2E42407}">
      <dsp:nvSpPr>
        <dsp:cNvPr id="0" name=""/>
        <dsp:cNvSpPr/>
      </dsp:nvSpPr>
      <dsp:spPr>
        <a:xfrm>
          <a:off x="2402694" y="2255842"/>
          <a:ext cx="1979069" cy="791627"/>
        </a:xfrm>
        <a:prstGeom prst="chevron">
          <a:avLst/>
        </a:prstGeom>
        <a:solidFill>
          <a:schemeClr val="accent3">
            <a:tint val="40000"/>
            <a:alpha val="90000"/>
            <a:hueOff val="5151160"/>
            <a:satOff val="2525"/>
            <a:lumOff val="59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5151160"/>
              <a:satOff val="2525"/>
              <a:lumOff val="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J’émets des souhaits d’orientation définitifs</a:t>
          </a:r>
        </a:p>
      </dsp:txBody>
      <dsp:txXfrm>
        <a:off x="2798508" y="2255842"/>
        <a:ext cx="1187442" cy="791627"/>
      </dsp:txXfrm>
    </dsp:sp>
    <dsp:sp modelId="{5F2CE7F1-8D81-49F1-8FAC-9812C1201D51}">
      <dsp:nvSpPr>
        <dsp:cNvPr id="0" name=""/>
        <dsp:cNvSpPr/>
      </dsp:nvSpPr>
      <dsp:spPr>
        <a:xfrm>
          <a:off x="4104694" y="2255842"/>
          <a:ext cx="2825457" cy="791627"/>
        </a:xfrm>
        <a:prstGeom prst="chevron">
          <a:avLst/>
        </a:prstGeom>
        <a:solidFill>
          <a:schemeClr val="accent3">
            <a:tint val="40000"/>
            <a:alpha val="90000"/>
            <a:hueOff val="6181392"/>
            <a:satOff val="3030"/>
            <a:lumOff val="71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6181392"/>
              <a:satOff val="3030"/>
              <a:lumOff val="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Le conseil de classe émet un avis définitif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(Oui ou Non)</a:t>
          </a:r>
        </a:p>
      </dsp:txBody>
      <dsp:txXfrm>
        <a:off x="4500508" y="2255842"/>
        <a:ext cx="2033830" cy="791627"/>
      </dsp:txXfrm>
    </dsp:sp>
    <dsp:sp modelId="{14EEF246-5266-4F88-B45C-1914F58263EB}">
      <dsp:nvSpPr>
        <dsp:cNvPr id="0" name=""/>
        <dsp:cNvSpPr/>
      </dsp:nvSpPr>
      <dsp:spPr>
        <a:xfrm>
          <a:off x="6653082" y="2255842"/>
          <a:ext cx="4274591" cy="791627"/>
        </a:xfrm>
        <a:prstGeom prst="chevron">
          <a:avLst/>
        </a:prstGeom>
        <a:solidFill>
          <a:schemeClr val="accent3">
            <a:tint val="40000"/>
            <a:alpha val="90000"/>
            <a:hueOff val="7211624"/>
            <a:satOff val="3535"/>
            <a:lumOff val="835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7211624"/>
              <a:satOff val="3535"/>
              <a:lumOff val="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Marianne" panose="02000000000000000000" pitchFamily="50" charset="0"/>
            </a:rPr>
            <a:t>Le chef d’établissement prend une décision d’orientation</a:t>
          </a:r>
        </a:p>
      </dsp:txBody>
      <dsp:txXfrm>
        <a:off x="7048896" y="2255842"/>
        <a:ext cx="3482964" cy="791627"/>
      </dsp:txXfrm>
    </dsp:sp>
    <dsp:sp modelId="{2E7B179C-A841-445D-BB17-8BA5864FE6A7}">
      <dsp:nvSpPr>
        <dsp:cNvPr id="0" name=""/>
        <dsp:cNvSpPr/>
      </dsp:nvSpPr>
      <dsp:spPr>
        <a:xfrm>
          <a:off x="328248" y="3262068"/>
          <a:ext cx="2384420" cy="953768"/>
        </a:xfrm>
        <a:prstGeom prst="chevron">
          <a:avLst/>
        </a:prstGeom>
        <a:solidFill>
          <a:schemeClr val="accent3">
            <a:hueOff val="8436782"/>
            <a:satOff val="1642"/>
            <a:lumOff val="88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Je suis en </a:t>
          </a:r>
          <a:r>
            <a:rPr lang="fr-FR" sz="1400" b="1" kern="1200" dirty="0">
              <a:latin typeface="Marianne ExtraBold" panose="02000000000000000000" pitchFamily="50" charset="0"/>
            </a:rPr>
            <a:t>désaccord</a:t>
          </a:r>
          <a:r>
            <a:rPr lang="fr-FR" sz="1400" kern="1200" dirty="0">
              <a:latin typeface="Marianne" panose="02000000000000000000" pitchFamily="50" charset="0"/>
            </a:rPr>
            <a:t> avec la décision d’orientation </a:t>
          </a:r>
        </a:p>
      </dsp:txBody>
      <dsp:txXfrm>
        <a:off x="805132" y="3262068"/>
        <a:ext cx="1430652" cy="953768"/>
      </dsp:txXfrm>
    </dsp:sp>
    <dsp:sp modelId="{90C4C838-56CE-40FD-ADB6-A8EB5B04352F}">
      <dsp:nvSpPr>
        <dsp:cNvPr id="0" name=""/>
        <dsp:cNvSpPr/>
      </dsp:nvSpPr>
      <dsp:spPr>
        <a:xfrm>
          <a:off x="2402694" y="3343138"/>
          <a:ext cx="2133674" cy="791627"/>
        </a:xfrm>
        <a:prstGeom prst="chevron">
          <a:avLst/>
        </a:prstGeom>
        <a:solidFill>
          <a:schemeClr val="accent3">
            <a:tint val="40000"/>
            <a:alpha val="90000"/>
            <a:hueOff val="8241856"/>
            <a:satOff val="4040"/>
            <a:lumOff val="954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8241856"/>
              <a:satOff val="4040"/>
              <a:lumOff val="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Marianne" panose="02000000000000000000" pitchFamily="50" charset="0"/>
            </a:rPr>
            <a:t>J’ai un entretien avec le ou la cheffe d’établissement</a:t>
          </a:r>
        </a:p>
      </dsp:txBody>
      <dsp:txXfrm>
        <a:off x="2798508" y="3343138"/>
        <a:ext cx="1342047" cy="791627"/>
      </dsp:txXfrm>
    </dsp:sp>
    <dsp:sp modelId="{7BE7D616-3CA9-4FD1-9800-2EF9FC333EFE}">
      <dsp:nvSpPr>
        <dsp:cNvPr id="0" name=""/>
        <dsp:cNvSpPr/>
      </dsp:nvSpPr>
      <dsp:spPr>
        <a:xfrm>
          <a:off x="4259299" y="3343138"/>
          <a:ext cx="2802104" cy="791627"/>
        </a:xfrm>
        <a:prstGeom prst="chevron">
          <a:avLst/>
        </a:prstGeom>
        <a:solidFill>
          <a:schemeClr val="accent3">
            <a:tint val="40000"/>
            <a:alpha val="90000"/>
            <a:hueOff val="9272088"/>
            <a:satOff val="4545"/>
            <a:lumOff val="107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9272088"/>
              <a:satOff val="4545"/>
              <a:lumOff val="1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Je reste en désaccord.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Je peux demander le maintien en 3</a:t>
          </a:r>
          <a:r>
            <a:rPr lang="fr-FR" sz="1000" kern="1200" baseline="30000" dirty="0">
              <a:latin typeface="Marianne" panose="02000000000000000000" pitchFamily="50" charset="0"/>
            </a:rPr>
            <a:t>ème</a:t>
          </a:r>
          <a:r>
            <a:rPr lang="fr-FR" sz="1000" kern="1200" dirty="0">
              <a:latin typeface="Marianne" panose="02000000000000000000" pitchFamily="50" charset="0"/>
            </a:rPr>
            <a:t> ou en  2</a:t>
          </a:r>
          <a:r>
            <a:rPr lang="fr-FR" sz="1000" kern="1200" baseline="30000" dirty="0">
              <a:latin typeface="Marianne" panose="02000000000000000000" pitchFamily="50" charset="0"/>
            </a:rPr>
            <a:t>nde.</a:t>
          </a:r>
          <a:endParaRPr lang="fr-FR" sz="1000" kern="1200" dirty="0">
            <a:latin typeface="Marianne" panose="02000000000000000000" pitchFamily="50" charset="0"/>
          </a:endParaRPr>
        </a:p>
      </dsp:txBody>
      <dsp:txXfrm>
        <a:off x="4655113" y="3343138"/>
        <a:ext cx="2010477" cy="791627"/>
      </dsp:txXfrm>
    </dsp:sp>
    <dsp:sp modelId="{889A0956-C475-4F5D-AD76-D4F37B6D0868}">
      <dsp:nvSpPr>
        <dsp:cNvPr id="0" name=""/>
        <dsp:cNvSpPr/>
      </dsp:nvSpPr>
      <dsp:spPr>
        <a:xfrm>
          <a:off x="6784334" y="3343138"/>
          <a:ext cx="4041477" cy="791627"/>
        </a:xfrm>
        <a:prstGeom prst="chevron">
          <a:avLst/>
        </a:prstGeom>
        <a:solidFill>
          <a:schemeClr val="accent3">
            <a:tint val="40000"/>
            <a:alpha val="90000"/>
            <a:hueOff val="10302320"/>
            <a:satOff val="5050"/>
            <a:lumOff val="119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10302320"/>
              <a:satOff val="5050"/>
              <a:lumOff val="1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Marianne" panose="02000000000000000000" pitchFamily="50" charset="0"/>
            </a:rPr>
            <a:t>Je reste en désaccord.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Marianne" panose="02000000000000000000" pitchFamily="50" charset="0"/>
            </a:rPr>
            <a:t>Je fais appel de la décision</a:t>
          </a:r>
          <a:r>
            <a:rPr lang="fr-FR" sz="800" kern="1200" dirty="0">
              <a:latin typeface="Marianne" panose="02000000000000000000" pitchFamily="50" charset="0"/>
            </a:rPr>
            <a:t>.</a:t>
          </a:r>
        </a:p>
      </dsp:txBody>
      <dsp:txXfrm>
        <a:off x="7180148" y="3343138"/>
        <a:ext cx="3249850" cy="791627"/>
      </dsp:txXfrm>
    </dsp:sp>
    <dsp:sp modelId="{89795A24-A780-4112-A698-DEEE54B4EC7D}">
      <dsp:nvSpPr>
        <dsp:cNvPr id="0" name=""/>
        <dsp:cNvSpPr/>
      </dsp:nvSpPr>
      <dsp:spPr>
        <a:xfrm>
          <a:off x="328248" y="4349364"/>
          <a:ext cx="2384420" cy="953768"/>
        </a:xfrm>
        <a:prstGeom prst="chevron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Commission d’appel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(Juin 2023)</a:t>
          </a:r>
        </a:p>
      </dsp:txBody>
      <dsp:txXfrm>
        <a:off x="805132" y="4349364"/>
        <a:ext cx="1430652" cy="953768"/>
      </dsp:txXfrm>
    </dsp:sp>
    <dsp:sp modelId="{960EB6CC-7690-48F4-AD01-1192F9B4ABF5}">
      <dsp:nvSpPr>
        <dsp:cNvPr id="0" name=""/>
        <dsp:cNvSpPr/>
      </dsp:nvSpPr>
      <dsp:spPr>
        <a:xfrm>
          <a:off x="2402694" y="4430434"/>
          <a:ext cx="1979069" cy="791627"/>
        </a:xfrm>
        <a:prstGeom prst="chevron">
          <a:avLst/>
        </a:prstGeom>
        <a:solidFill>
          <a:schemeClr val="accent3">
            <a:tint val="40000"/>
            <a:alpha val="90000"/>
            <a:hueOff val="11332552"/>
            <a:satOff val="5555"/>
            <a:lumOff val="1312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11332552"/>
              <a:satOff val="5555"/>
              <a:lumOff val="1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Marianne" panose="02000000000000000000" pitchFamily="50" charset="0"/>
            </a:rPr>
            <a:t>Passage devant la commission d’appel</a:t>
          </a:r>
        </a:p>
      </dsp:txBody>
      <dsp:txXfrm>
        <a:off x="2798508" y="4430434"/>
        <a:ext cx="1187442" cy="791627"/>
      </dsp:txXfrm>
    </dsp:sp>
    <dsp:sp modelId="{68457D01-B963-4F1C-AEC6-5B353CA78AEB}">
      <dsp:nvSpPr>
        <dsp:cNvPr id="0" name=""/>
        <dsp:cNvSpPr/>
      </dsp:nvSpPr>
      <dsp:spPr>
        <a:xfrm>
          <a:off x="4104694" y="4430434"/>
          <a:ext cx="6786842" cy="791627"/>
        </a:xfrm>
        <a:prstGeom prst="chevron">
          <a:avLst/>
        </a:prstGeom>
        <a:solidFill>
          <a:schemeClr val="accent3">
            <a:tint val="40000"/>
            <a:alpha val="90000"/>
            <a:hueOff val="12362784"/>
            <a:satOff val="6060"/>
            <a:lumOff val="1431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12362784"/>
              <a:satOff val="6060"/>
              <a:lumOff val="1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Deux possibilités 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1- Passage dans la classe demandée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2- Maintien de la Décision du conseil de classe.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Marianne" panose="02000000000000000000" pitchFamily="50" charset="0"/>
            </a:rPr>
            <a:t>Acceptation de la décision du CC ou Je demande le maintien en 2nde</a:t>
          </a:r>
        </a:p>
      </dsp:txBody>
      <dsp:txXfrm>
        <a:off x="4500508" y="4430434"/>
        <a:ext cx="5995215" cy="791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FD25A3-3DF0-4381-928D-1E1ED2E292D9}" type="datetime1">
              <a:rPr lang="fr-FR" smtClean="0"/>
              <a:t>17/03/2023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C5A4-6615-4B01-8E1D-C7388760DAF2}" type="datetime1">
              <a:rPr lang="fr-FR" smtClean="0"/>
              <a:pPr/>
              <a:t>17/03/2023</a:t>
            </a:fld>
            <a:endParaRPr lang="fr-FR" dirty="0"/>
          </a:p>
        </p:txBody>
      </p:sp>
      <p:sp>
        <p:nvSpPr>
          <p:cNvPr id="4" name="Espace réservé à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85A9E-CF39-4468-8E21-D63F085E9E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85A9E-CF39-4468-8E21-D63F085E9E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e 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e 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Ovale 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e libre 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2C24389C-1E6F-47EB-97FF-AED7F49519D6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à l’image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73BD7-727F-404F-A210-C9F69061F9F8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e libre 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Espace réservé au contenu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36D93-5F92-4D1C-9205-997699C3C76C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F9BBD-87AF-4947-80B8-954A018E7474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7D30F-AD87-4483-964A-AAF5F8F77A4F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65218-95D3-485F-990F-093C51252F76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A1458-BE94-4D62-8FDB-35E59DE20469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5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9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8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FBE5F-2B85-4528-8137-C1CD02F4A662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1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4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1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92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56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6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t>17/03/2023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3392" y="1200000"/>
            <a:ext cx="10945217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152608" cy="480000"/>
          </a:xfrm>
        </p:spPr>
        <p:txBody>
          <a:bodyPr/>
          <a:lstStyle>
            <a:lvl1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3391" y="2448000"/>
            <a:ext cx="3360000" cy="3432000"/>
          </a:xfr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4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267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1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9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4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267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1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9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08608" y="2448000"/>
            <a:ext cx="3360000" cy="3432000"/>
          </a:xfr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4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267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1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9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946679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17/03/2023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23392" y="1200000"/>
            <a:ext cx="10945217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391" y="2448000"/>
            <a:ext cx="10945219" cy="3432000"/>
          </a:xfr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4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267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1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9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152608" cy="480000"/>
          </a:xfrm>
        </p:spPr>
        <p:txBody>
          <a:bodyPr/>
          <a:lstStyle>
            <a:lvl1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639248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17/03/2023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23392" y="1200000"/>
            <a:ext cx="10945217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391" y="2448000"/>
            <a:ext cx="10945219" cy="3432000"/>
          </a:xfr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4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267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1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1219170" rtl="0" eaLnBrk="1" latinLnBrk="0" hangingPunct="1">
              <a:lnSpc>
                <a:spcPct val="100000"/>
              </a:lnSpc>
              <a:buFont typeface="Arial" pitchFamily="34" charset="0"/>
              <a:defRPr lang="fr-FR" sz="933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152608" cy="480000"/>
          </a:xfrm>
        </p:spPr>
        <p:txBody>
          <a:bodyPr/>
          <a:lstStyle>
            <a:lvl1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3996" indent="-143996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10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1513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e 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 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252B8-1308-4E75-90C6-55D08A76F33B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uniquement-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6FF10-42A6-4472-A02D-FAC259CE88D7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ces sous forme d’icônes 5 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au texte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6" name="Espace réservé au texte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7" name="Espace réservé au texte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8" name="Espace réservé au texte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sp>
        <p:nvSpPr>
          <p:cNvPr id="19" name="Espace réservé au texte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Élément de texte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E4163-DBDD-4BCF-8422-5FF96D92CB08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1" name="Espace réservé d’image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2" name="Espace réservé d’image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4" name="Espace réservé d’image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6" name="Espace réservé d’image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e 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DE2C9-464B-42F5-BE42-DDAD9D5523E5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Espace réservé d’image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Ellipse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0C730-20C5-4497-B3DA-AE4DFA4E2AA7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ônes puc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Ellipse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B6D23-583F-479E-BCC3-127B26CA2798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ône puces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3" name="Espace réservé d’image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e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e libre 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e libre 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fr-FR" noProof="0"/>
              <a:t>Cliquez pour modifier le style du titre principal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F7343-C432-496B-9FD6-003BC54C59F1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Espace réservé au texte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18" name="Espace réservé au texte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6" name="Espace réservé au texte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8" name="Espace réservé au texte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fr-FR" noProof="0"/>
              <a:t>Modifier à la description de puce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  <p:sp>
        <p:nvSpPr>
          <p:cNvPr id="22" name="Ovale 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Espace réservé d’image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fr-FR" noProof="0" dirty="0"/>
              <a:t>Sélectionnez l’icône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e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e 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e 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e libre 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e libre 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e libre 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64E2284-52D7-4D09-AD34-82B62162C7D0}" type="datetime1">
              <a:rPr lang="fr-FR" noProof="0" smtClean="0"/>
              <a:t>17/03/2023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7360-1148-4582-8B9A-58955D0D3D71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2EE8D0E-1E21-45ED-9169-2BABC0D3E8C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9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Choisir-mes-etudes/au-lycee-au-cfa/Au-lycee-general-et-technologique/la-voie-technologique-en-premiere-et-terminale/le-bac-stmg-sciences-et-technologies-du-management-et-de-la-ges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cespremieres2022-2023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horizons21.fr/" TargetMode="External"/><Relationship Id="rId4" Type="http://schemas.openxmlformats.org/officeDocument/2006/relationships/hyperlink" Target="https://www.onisep.f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Sites-annexes/onisep-tv/accueil/les-bacs-technologiques/bac-technologique-stav" TargetMode="External"/><Relationship Id="rId3" Type="http://schemas.openxmlformats.org/officeDocument/2006/relationships/hyperlink" Target="https://www.onisep.fr/Sites-annexes/onisep-tv/accueil/les-bacs-technologiques/bac-technologique-st2s" TargetMode="External"/><Relationship Id="rId7" Type="http://schemas.openxmlformats.org/officeDocument/2006/relationships/hyperlink" Target="https://www.onisep.fr/Choisir-mes-etudes/au-lycee-au-cfa/Au-lycee-general-et-technologique/la-voie-technologique-en-premiere-et-terminale/le-bac-s2tmd-sciences-et-techniques-du-theatre-de-la-musique-et-de-la-danse" TargetMode="External"/><Relationship Id="rId2" Type="http://schemas.openxmlformats.org/officeDocument/2006/relationships/hyperlink" Target="https://www.onisep.fr/Choisir-mes-etudes/au-lycee-au-cfa/Au-lycee-general-et-technologique/la-voie-technologique-en-premiere-et-terminale/le-bac-sti2d-sciences-et-technologies-de-l-industrie-et-du-developpement-dur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Sites-annexes/onisep-tv/accueil/les-bacs-technologiques/bac-technologique-sthr" TargetMode="External"/><Relationship Id="rId5" Type="http://schemas.openxmlformats.org/officeDocument/2006/relationships/hyperlink" Target="https://www.onisep.fr/Sites-annexes/onisep-tv/accueil/les-bacs-technologiques/bac-technologique-std2a" TargetMode="External"/><Relationship Id="rId4" Type="http://schemas.openxmlformats.org/officeDocument/2006/relationships/hyperlink" Target="https://www.onisep.fr/Choisir-mes-etudes/au-lycee-au-cfa/Au-lycee-general-et-technologique/la-voie-technologique-en-premiere-et-terminale/le-bac-stl-sciences-et-technologies-de-laborato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353" y="1616030"/>
            <a:ext cx="8825658" cy="2677648"/>
          </a:xfrm>
        </p:spPr>
        <p:txBody>
          <a:bodyPr rtlCol="0"/>
          <a:lstStyle/>
          <a:p>
            <a:pPr rtl="0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Après la 2</a:t>
            </a:r>
            <a:r>
              <a:rPr lang="fr-FR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nde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 GT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400" i="1" dirty="0">
                <a:solidFill>
                  <a:schemeClr val="bg1"/>
                </a:solidFill>
                <a:latin typeface="Marianne" panose="02000000000000000000" pitchFamily="50" charset="0"/>
              </a:rPr>
              <a:t>Réunion Parents - 23 mars 2023</a:t>
            </a:r>
            <a:endParaRPr lang="fr-FR" i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353" y="4293677"/>
            <a:ext cx="8825658" cy="510237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FR" dirty="0">
                <a:solidFill>
                  <a:schemeClr val="bg1"/>
                </a:solidFill>
              </a:rPr>
              <a:t>M. Loriot (Proviseur de la cité scolaire Bercé-Racan)</a:t>
            </a:r>
          </a:p>
          <a:p>
            <a:pPr rtl="0"/>
            <a:r>
              <a:rPr lang="fr-FR" dirty="0"/>
              <a:t>M. Dodin (psychologue de l’éducation nationale - orientation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3568AA-934E-4AF1-872A-2FB1FB312E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1353" y="880292"/>
            <a:ext cx="3607777" cy="1200328"/>
          </a:xfrm>
          <a:prstGeom prst="rect">
            <a:avLst/>
          </a:prstGeom>
        </p:spPr>
      </p:pic>
      <p:pic>
        <p:nvPicPr>
          <p:cNvPr id="5" name="Image 4" descr="CIO-Sarthe-Sud">
            <a:extLst>
              <a:ext uri="{FF2B5EF4-FFF2-40B4-BE49-F238E27FC236}">
                <a16:creationId xmlns:a16="http://schemas.microsoft.com/office/drawing/2014/main" id="{F84548BD-1D75-42E2-AEF6-4DD81A8272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90" y="899406"/>
            <a:ext cx="3361157" cy="120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que 5" descr="Informations">
            <a:extLst>
              <a:ext uri="{FF2B5EF4-FFF2-40B4-BE49-F238E27FC236}">
                <a16:creationId xmlns:a16="http://schemas.microsoft.com/office/drawing/2014/main" id="{52E13755-1AD4-4DED-8B28-E2BF1D934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7374" y="5086124"/>
            <a:ext cx="1200328" cy="1200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FFEDBDE-8503-4810-9684-9B69D91C56BE}"/>
              </a:ext>
            </a:extLst>
          </p:cNvPr>
          <p:cNvSpPr txBox="1"/>
          <p:nvPr/>
        </p:nvSpPr>
        <p:spPr>
          <a:xfrm>
            <a:off x="6416747" y="5023525"/>
            <a:ext cx="5281705" cy="12939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tx1"/>
                </a:solidFill>
                <a:latin typeface="Marianne" panose="02000000000000000000" pitchFamily="50" charset="0"/>
              </a:rPr>
              <a:t>Ce diaporama a vocation à être consultable uniquement sur le site Internet du lycée Racan de Montval sur Loir.</a:t>
            </a:r>
          </a:p>
          <a:p>
            <a:r>
              <a:rPr lang="fr-FR" sz="1400" i="1" dirty="0">
                <a:solidFill>
                  <a:schemeClr val="tx1"/>
                </a:solidFill>
                <a:latin typeface="Marianne" panose="02000000000000000000" pitchFamily="50" charset="0"/>
              </a:rPr>
              <a:t>Nous vous demandons de ne pas le diffuser sur les réseaux sociaux, ni sur Internet.</a:t>
            </a:r>
          </a:p>
          <a:p>
            <a:r>
              <a:rPr lang="fr-FR" sz="1400" i="1" dirty="0">
                <a:solidFill>
                  <a:schemeClr val="tx1"/>
                </a:solidFill>
                <a:latin typeface="Marianne" panose="02000000000000000000" pitchFamily="50" charset="0"/>
              </a:rPr>
              <a:t>Nous vous remercions pour votre compréhension</a:t>
            </a:r>
            <a:r>
              <a:rPr lang="fr-FR" sz="1400" i="1" dirty="0">
                <a:solidFill>
                  <a:srgbClr val="FFFF00"/>
                </a:solidFill>
                <a:latin typeface="Marianne" panose="020000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749B1-1877-447F-9377-D3C67876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66" y="636985"/>
            <a:ext cx="8761413" cy="7069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La Voie Technologique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A0AF0-8AA1-4993-ACE2-CC6FF2EB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66" y="1343949"/>
            <a:ext cx="10838264" cy="51683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Il existe un tronc commun à tous les élèves qui choisissent de suivre une série technologique.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1FB2EB-924B-42D1-B92A-06ACA2E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10</a:t>
            </a:fld>
            <a:endParaRPr lang="fr-FR" noProof="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CF92AFD-01BA-491F-B68A-5D72F2B80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81500"/>
              </p:ext>
            </p:extLst>
          </p:nvPr>
        </p:nvGraphicFramePr>
        <p:xfrm>
          <a:off x="463824" y="2302705"/>
          <a:ext cx="6732106" cy="4402896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366053">
                  <a:extLst>
                    <a:ext uri="{9D8B030D-6E8A-4147-A177-3AD203B41FA5}">
                      <a16:colId xmlns:a16="http://schemas.microsoft.com/office/drawing/2014/main" val="2887696745"/>
                    </a:ext>
                  </a:extLst>
                </a:gridCol>
                <a:gridCol w="3366053">
                  <a:extLst>
                    <a:ext uri="{9D8B030D-6E8A-4147-A177-3AD203B41FA5}">
                      <a16:colId xmlns:a16="http://schemas.microsoft.com/office/drawing/2014/main" val="2559800143"/>
                    </a:ext>
                  </a:extLst>
                </a:gridCol>
              </a:tblGrid>
              <a:tr h="880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Tronc commun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Nombre d’heures par semaine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505419"/>
                  </a:ext>
                </a:extLst>
              </a:tr>
              <a:tr h="440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Français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3h00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651372"/>
                  </a:ext>
                </a:extLst>
              </a:tr>
              <a:tr h="440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Histoire – Géographie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1h30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201651"/>
                  </a:ext>
                </a:extLst>
              </a:tr>
              <a:tr h="880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LVA+LVB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4h00 (dont un ET en LV)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507201"/>
                  </a:ext>
                </a:extLst>
              </a:tr>
              <a:tr h="440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EPS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2h00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022817"/>
                  </a:ext>
                </a:extLst>
              </a:tr>
              <a:tr h="440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Mathématiques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3h00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977538"/>
                  </a:ext>
                </a:extLst>
              </a:tr>
              <a:tr h="880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Marianne" panose="02000000000000000000" pitchFamily="50" charset="0"/>
                        </a:rPr>
                        <a:t>Enseignement Moral et Civique</a:t>
                      </a:r>
                      <a:endParaRPr lang="fr-FR" sz="20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Marianne" panose="02000000000000000000" pitchFamily="50" charset="0"/>
                        </a:rPr>
                        <a:t>0h30</a:t>
                      </a:r>
                      <a:endParaRPr lang="fr-FR" sz="20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2348147"/>
                  </a:ext>
                </a:extLst>
              </a:tr>
            </a:tbl>
          </a:graphicData>
        </a:graphic>
      </p:graphicFrame>
      <p:sp>
        <p:nvSpPr>
          <p:cNvPr id="7" name="Zone de texte 41">
            <a:extLst>
              <a:ext uri="{FF2B5EF4-FFF2-40B4-BE49-F238E27FC236}">
                <a16:creationId xmlns:a16="http://schemas.microsoft.com/office/drawing/2014/main" id="{A9917189-22DE-485E-95A9-F679B4B30B1E}"/>
              </a:ext>
            </a:extLst>
          </p:cNvPr>
          <p:cNvSpPr txBox="1"/>
          <p:nvPr/>
        </p:nvSpPr>
        <p:spPr>
          <a:xfrm>
            <a:off x="7442782" y="3429000"/>
            <a:ext cx="4285394" cy="204400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Soit un tronc commun d’une durée de 18 heures par semaine.</a:t>
            </a:r>
            <a:endParaRPr lang="fr-FR" sz="2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cela s’ajoute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enseignements de spécialité</a:t>
            </a:r>
            <a:r>
              <a:rPr lang="fr-FR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dépendant de la </a:t>
            </a:r>
            <a:r>
              <a:rPr lang="fr-FR" u="sng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série technologique choisie</a:t>
            </a:r>
            <a:r>
              <a:rPr lang="fr-FR" dirty="0">
                <a:solidFill>
                  <a:srgbClr val="002060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7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8E93D-8B3E-4419-AC7D-0BDFEA5B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75" y="679572"/>
            <a:ext cx="9844351" cy="1093671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La Série STMG : les enseignements de spécialités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CBD4C86-2CBA-4E3C-8432-7CB6A3D66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665817"/>
              </p:ext>
            </p:extLst>
          </p:nvPr>
        </p:nvGraphicFramePr>
        <p:xfrm>
          <a:off x="5751443" y="2344177"/>
          <a:ext cx="5926396" cy="3447022"/>
        </p:xfrm>
        <a:graphic>
          <a:graphicData uri="http://schemas.openxmlformats.org/drawingml/2006/table">
            <a:tbl>
              <a:tblPr firstRow="1" bandRow="1"/>
              <a:tblGrid>
                <a:gridCol w="4142037">
                  <a:extLst>
                    <a:ext uri="{9D8B030D-6E8A-4147-A177-3AD203B41FA5}">
                      <a16:colId xmlns:a16="http://schemas.microsoft.com/office/drawing/2014/main" val="1941630759"/>
                    </a:ext>
                  </a:extLst>
                </a:gridCol>
                <a:gridCol w="885369">
                  <a:extLst>
                    <a:ext uri="{9D8B030D-6E8A-4147-A177-3AD203B41FA5}">
                      <a16:colId xmlns:a16="http://schemas.microsoft.com/office/drawing/2014/main" val="2591085146"/>
                    </a:ext>
                  </a:extLst>
                </a:gridCol>
                <a:gridCol w="898990">
                  <a:extLst>
                    <a:ext uri="{9D8B030D-6E8A-4147-A177-3AD203B41FA5}">
                      <a16:colId xmlns:a16="http://schemas.microsoft.com/office/drawing/2014/main" val="2925839295"/>
                    </a:ext>
                  </a:extLst>
                </a:gridCol>
              </a:tblGrid>
              <a:tr h="793373">
                <a:tc>
                  <a:txBody>
                    <a:bodyPr/>
                    <a:lstStyle/>
                    <a:p>
                      <a:pPr marL="10033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-11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Enseignement </a:t>
                      </a:r>
                      <a:r>
                        <a:rPr lang="fr-FR" sz="2000" b="1" kern="1200" spc="-115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2000" b="1" kern="1200" spc="-21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spc="-12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spécialité</a:t>
                      </a:r>
                      <a:endParaRPr lang="fr-FR" sz="20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spc="-12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Horaires</a:t>
                      </a:r>
                      <a:r>
                        <a:rPr lang="fr-FR" sz="1400" b="1" kern="1200" spc="-165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kern="1200" spc="-12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400" b="1" kern="1200" spc="-180" baseline="3000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</a:t>
                      </a:r>
                      <a:endParaRPr lang="fr-FR" sz="14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spc="-12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Horaires</a:t>
                      </a:r>
                      <a:r>
                        <a:rPr lang="fr-FR" sz="1400" b="1" kern="1200" spc="-17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kern="1200" spc="-14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="1" kern="1200" spc="-210" baseline="30000" dirty="0">
                          <a:solidFill>
                            <a:srgbClr val="FFFFFF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</a:t>
                      </a:r>
                      <a:endParaRPr lang="fr-FR" sz="14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6925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 marL="10033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15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Sciences </a:t>
                      </a:r>
                      <a:r>
                        <a:rPr lang="fr-FR" sz="2000" kern="1200" spc="-9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fr-FR" sz="2000" kern="1200" spc="-7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gestion </a:t>
                      </a:r>
                      <a:r>
                        <a:rPr lang="fr-FR" sz="2000" kern="1200" spc="-1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fr-FR" sz="2000" kern="1200" spc="-10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6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numérique</a:t>
                      </a:r>
                      <a:endParaRPr lang="fr-FR" sz="20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1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2000" kern="1200" spc="-115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6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97652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 marL="10033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8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fr-FR" sz="20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1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2000" kern="1200" spc="-115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6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60347"/>
                  </a:ext>
                </a:extLst>
              </a:tr>
              <a:tr h="11131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41325" algn="l"/>
                          <a:tab pos="5008880" algn="l"/>
                        </a:tabLst>
                      </a:pPr>
                      <a:r>
                        <a:rPr lang="fr-FR" sz="1800" i="1" u="sng" kern="1200" spc="-8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Gestion</a:t>
                      </a:r>
                      <a:r>
                        <a:rPr lang="fr-FR" sz="1800" i="1" u="sng" kern="1200" spc="5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u="sng" kern="1200" spc="-1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fr-FR" sz="1800" i="1" u="sng" kern="1200" spc="4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u="sng" kern="1200" spc="-7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finance</a:t>
                      </a:r>
                      <a:endParaRPr lang="fr-FR" sz="1800" i="1" u="sng" dirty="0">
                        <a:effectLst/>
                        <a:latin typeface="Marianne 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41325" algn="l"/>
                          <a:tab pos="5008880" algn="l"/>
                        </a:tabLst>
                      </a:pPr>
                      <a:r>
                        <a:rPr lang="fr-FR" sz="1800" i="1" u="sng" kern="1200" spc="-5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Mercatique (Marketing)</a:t>
                      </a:r>
                      <a:endParaRPr lang="fr-FR" sz="1800" i="1" u="sng" dirty="0">
                        <a:effectLst/>
                        <a:latin typeface="Marianne 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41325" algn="l"/>
                          <a:tab pos="5007610" algn="l"/>
                        </a:tabLst>
                      </a:pPr>
                      <a:r>
                        <a:rPr lang="fr-FR" sz="1800" i="1" kern="1200" spc="-14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Ressources humaines et communication</a:t>
                      </a:r>
                      <a:endParaRPr lang="fr-FR" sz="1800" i="1" dirty="0">
                        <a:effectLst/>
                        <a:latin typeface="Marianne 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41325" algn="l"/>
                        </a:tabLst>
                      </a:pPr>
                      <a:r>
                        <a:rPr lang="fr-FR" sz="1800" i="1" kern="1200" spc="-14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Systèmes </a:t>
                      </a:r>
                      <a:r>
                        <a:rPr lang="fr-FR" sz="1800" i="1" kern="1200" spc="-2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d’information </a:t>
                      </a:r>
                      <a:r>
                        <a:rPr lang="fr-FR" sz="1800" i="1" kern="1200" spc="-8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1800" i="1" kern="1200" spc="-11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kern="1200" spc="-75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gestion</a:t>
                      </a:r>
                      <a:endParaRPr lang="fr-FR" sz="1800" i="1" dirty="0">
                        <a:effectLst/>
                        <a:latin typeface="Marianne 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kern="12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i="1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kern="1200" spc="-10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800" i="1" kern="1200" spc="-13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kern="1200" spc="-60" dirty="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1800" i="1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13552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 marL="10033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35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 </a:t>
                      </a:r>
                      <a:r>
                        <a:rPr lang="fr-FR" sz="2000" kern="1200" spc="-1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fr-FR" sz="2000" kern="1200" spc="-18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8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économie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1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2000" kern="1200" spc="-115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6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spc="-10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2000" kern="1200" spc="-115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kern="1200" spc="-60">
                          <a:solidFill>
                            <a:srgbClr val="000000"/>
                          </a:solidFill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57847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 marL="100330" algn="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-150" dirty="0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20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-160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fr-FR" sz="2000" b="1" kern="1200" spc="-175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spc="-115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spc="-160" dirty="0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fr-FR" sz="2000" b="1" kern="1200" spc="-180" dirty="0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spc="-115" dirty="0">
                          <a:effectLst/>
                          <a:latin typeface="Marianne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2000" dirty="0">
                        <a:effectLst/>
                        <a:latin typeface="Marianne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9024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A6D2AA-447D-43F3-A59F-79835813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11</a:t>
            </a:fld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84E4AF-B0F6-45F6-92CB-75722D61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30" y="2344175"/>
            <a:ext cx="5513345" cy="1671233"/>
          </a:xfrm>
          <a:prstGeom prst="rect">
            <a:avLst/>
          </a:prstGeom>
        </p:spPr>
      </p:pic>
      <p:sp>
        <p:nvSpPr>
          <p:cNvPr id="5" name="Bouton d’action : vidéo 4">
            <a:hlinkClick r:id="rId3" highlightClick="1"/>
            <a:extLst>
              <a:ext uri="{FF2B5EF4-FFF2-40B4-BE49-F238E27FC236}">
                <a16:creationId xmlns:a16="http://schemas.microsoft.com/office/drawing/2014/main" id="{E0EA2906-2180-4087-B5EF-4DCA7FE296B5}"/>
              </a:ext>
            </a:extLst>
          </p:cNvPr>
          <p:cNvSpPr/>
          <p:nvPr/>
        </p:nvSpPr>
        <p:spPr>
          <a:xfrm>
            <a:off x="3710609" y="1269661"/>
            <a:ext cx="662609" cy="50358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74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9A022-AEE0-48AC-B50F-0DBA3807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679572"/>
            <a:ext cx="9918530" cy="7069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Où vont les bachelier.ères technologiques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36E8779-4C6F-4E34-AF36-25ADA1918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03" y="1667380"/>
            <a:ext cx="6608511" cy="495638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A2EAC5-29AF-4407-9078-4EB75F62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12</a:t>
            </a:fld>
            <a:endParaRPr lang="fr-FR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1E0D11-12FA-4753-9F00-2A60A36EB58E}"/>
              </a:ext>
            </a:extLst>
          </p:cNvPr>
          <p:cNvSpPr txBox="1"/>
          <p:nvPr/>
        </p:nvSpPr>
        <p:spPr>
          <a:xfrm>
            <a:off x="7209182" y="3045606"/>
            <a:ext cx="4453249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"/>
              </a:rPr>
              <a:t>IMPORTANT</a:t>
            </a:r>
            <a:r>
              <a:rPr lang="fr-FR" b="1" dirty="0">
                <a:latin typeface="Marianne "/>
              </a:rPr>
              <a:t> : </a:t>
            </a:r>
          </a:p>
          <a:p>
            <a:pPr algn="ctr"/>
            <a:r>
              <a:rPr lang="fr-FR" b="1" dirty="0">
                <a:latin typeface="Marianne "/>
              </a:rPr>
              <a:t>50% </a:t>
            </a:r>
            <a:r>
              <a:rPr lang="fr-FR" dirty="0">
                <a:latin typeface="Marianne "/>
              </a:rPr>
              <a:t>des places en Bachelors  Universitaires de Technologie (BUT) sont réservées aux sortants de bacs technologiques.</a:t>
            </a:r>
          </a:p>
          <a:p>
            <a:pPr algn="ctr"/>
            <a:endParaRPr lang="fr-FR" dirty="0">
              <a:latin typeface="Marianne "/>
            </a:endParaRPr>
          </a:p>
        </p:txBody>
      </p:sp>
    </p:spTree>
    <p:extLst>
      <p:ext uri="{BB962C8B-B14F-4D97-AF65-F5344CB8AC3E}">
        <p14:creationId xmlns:p14="http://schemas.microsoft.com/office/powerpoint/2010/main" val="362693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595CB-04F8-472F-B574-2E081B79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3372"/>
            <a:ext cx="8761413" cy="146473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 (en têtes)"/>
              </a:rPr>
              <a:t>Le bac : répartition contrôle continu et examens terminaux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E8B714-4DE5-4BEC-9CFD-F6E220661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570" y="1676155"/>
            <a:ext cx="4845821" cy="501950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D7F51E-D0B2-47BD-B636-826A6D32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13</a:t>
            </a:fld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6CACE2-1129-4F0A-B58F-4D8A8D8DDEEC}"/>
              </a:ext>
            </a:extLst>
          </p:cNvPr>
          <p:cNvSpPr txBox="1"/>
          <p:nvPr/>
        </p:nvSpPr>
        <p:spPr>
          <a:xfrm>
            <a:off x="516835" y="2213878"/>
            <a:ext cx="5897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Marianne extrabold (en têtes)"/>
              </a:rPr>
              <a:t>60% : Examens terminaux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Epreuves anticipées de Français (Juin 2024)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Enseignement de spécialité 1 (Mars 2025)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Enseignement de spécialité 2 (Mars 2025)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Grand Oral (Juin-Juillet 2025)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Épreuve de philosophie (Juin 2025)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971796-A04B-4F17-8F2D-84F7EFDA5C63}"/>
              </a:ext>
            </a:extLst>
          </p:cNvPr>
          <p:cNvSpPr txBox="1"/>
          <p:nvPr/>
        </p:nvSpPr>
        <p:spPr>
          <a:xfrm>
            <a:off x="470452" y="4013765"/>
            <a:ext cx="5989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Marianne extrabold (en têtes)"/>
              </a:rPr>
              <a:t>40% : Contrôle continu (Septembre 2023-Juin 2025)</a:t>
            </a:r>
          </a:p>
          <a:p>
            <a:pPr algn="just"/>
            <a:r>
              <a:rPr lang="fr-FR" dirty="0">
                <a:latin typeface="Marianne" panose="02000000000000000000" pitchFamily="50" charset="0"/>
              </a:rPr>
              <a:t>L’ensemble des matières suivis de la 1</a:t>
            </a:r>
            <a:r>
              <a:rPr lang="fr-FR" baseline="30000" dirty="0">
                <a:latin typeface="Marianne" panose="02000000000000000000" pitchFamily="50" charset="0"/>
              </a:rPr>
              <a:t>ère</a:t>
            </a:r>
            <a:r>
              <a:rPr lang="fr-FR" dirty="0">
                <a:latin typeface="Marianne" panose="02000000000000000000" pitchFamily="50" charset="0"/>
              </a:rPr>
              <a:t> et la Terminale, y compris l’enseignement de spécialité arrêté en terminale.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8F1C8-DE59-43BF-AF01-2034F47C7A16}"/>
              </a:ext>
            </a:extLst>
          </p:cNvPr>
          <p:cNvSpPr/>
          <p:nvPr/>
        </p:nvSpPr>
        <p:spPr>
          <a:xfrm>
            <a:off x="470452" y="5386237"/>
            <a:ext cx="603636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altLang="fr-FR" b="1" i="1" dirty="0">
                <a:latin typeface="Marianne (corsp)"/>
              </a:rPr>
              <a:t>Enseignements optionnels</a:t>
            </a:r>
            <a:r>
              <a:rPr lang="fr-FR" altLang="fr-FR" dirty="0">
                <a:latin typeface="Marianne (corsp)"/>
              </a:rPr>
              <a:t>: Chaque enseignement optionnel suivi compte pour 2% ou 4%  supplémentaires au 100% ci-dessus en 1</a:t>
            </a:r>
            <a:r>
              <a:rPr lang="fr-FR" altLang="fr-FR" baseline="30000" dirty="0">
                <a:latin typeface="Marianne (corsp)"/>
              </a:rPr>
              <a:t>ère</a:t>
            </a:r>
            <a:r>
              <a:rPr lang="fr-FR" altLang="fr-FR" dirty="0">
                <a:latin typeface="Marianne (corsp)"/>
              </a:rPr>
              <a:t> et en terminale. </a:t>
            </a:r>
          </a:p>
        </p:txBody>
      </p:sp>
    </p:spTree>
    <p:extLst>
      <p:ext uri="{BB962C8B-B14F-4D97-AF65-F5344CB8AC3E}">
        <p14:creationId xmlns:p14="http://schemas.microsoft.com/office/powerpoint/2010/main" val="242278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A7588-78FB-4799-8A52-E14D7932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Notre structure (année 2022-2023)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AEE65-683D-47EC-A3AF-51B96870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17845" cy="3585265"/>
          </a:xfrm>
        </p:spPr>
        <p:txBody>
          <a:bodyPr>
            <a:normAutofit/>
          </a:bodyPr>
          <a:lstStyle/>
          <a:p>
            <a:r>
              <a:rPr lang="fr-FR" sz="2400" dirty="0"/>
              <a:t>Voie Générale : 4 classes de 1</a:t>
            </a:r>
            <a:r>
              <a:rPr lang="fr-FR" sz="2400" baseline="30000" dirty="0"/>
              <a:t>ère</a:t>
            </a:r>
            <a:r>
              <a:rPr lang="fr-FR" sz="2400" dirty="0"/>
              <a:t> Générale</a:t>
            </a:r>
          </a:p>
          <a:p>
            <a:pPr marL="0" indent="0">
              <a:buNone/>
            </a:pPr>
            <a:r>
              <a:rPr lang="fr-FR" sz="2400" dirty="0"/>
              <a:t>                                 4 classes en terminale générale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Voie Technologique : 1 classe de 1</a:t>
            </a:r>
            <a:r>
              <a:rPr lang="fr-FR" sz="2400" baseline="30000" dirty="0"/>
              <a:t>ère</a:t>
            </a:r>
            <a:r>
              <a:rPr lang="fr-FR" sz="2400" dirty="0"/>
              <a:t> STMG</a:t>
            </a:r>
          </a:p>
          <a:p>
            <a:pPr marL="0" indent="0">
              <a:buNone/>
            </a:pPr>
            <a:r>
              <a:rPr lang="fr-FR" sz="2400" dirty="0"/>
              <a:t>                                          1 classe de Terminale STMG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DD155D-DE7A-4941-BE8F-673DD621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761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172E6-2CAB-4A7A-8643-9A92568D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2" y="356452"/>
            <a:ext cx="8761413" cy="7069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La procédure d’orientation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25FC1E-33B9-44C2-B570-2CC6033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15</a:t>
            </a:fld>
            <a:endParaRPr lang="fr-FR" noProof="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7B32C48-003D-4079-879A-4B209645B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473801"/>
              </p:ext>
            </p:extLst>
          </p:nvPr>
        </p:nvGraphicFramePr>
        <p:xfrm>
          <a:off x="265043" y="1258957"/>
          <a:ext cx="11463131" cy="530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05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AA2CC-C0AB-499D-963B-5D2C66BB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L’affectation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FF9C12-C347-44DD-865F-6AB4A3DF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2451653"/>
            <a:ext cx="11085443" cy="411061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L’affectation en </a:t>
            </a:r>
            <a:r>
              <a:rPr lang="fr-FR" sz="2000" b="1" dirty="0">
                <a:latin typeface="Marianne" panose="02000000000000000000" pitchFamily="50" charset="0"/>
              </a:rPr>
              <a:t>1</a:t>
            </a:r>
            <a:r>
              <a:rPr lang="fr-FR" sz="2000" b="1" baseline="30000" dirty="0">
                <a:latin typeface="Marianne" panose="02000000000000000000" pitchFamily="50" charset="0"/>
              </a:rPr>
              <a:t>ère</a:t>
            </a:r>
            <a:r>
              <a:rPr lang="fr-FR" sz="2000" b="1" dirty="0">
                <a:latin typeface="Marianne" panose="02000000000000000000" pitchFamily="50" charset="0"/>
              </a:rPr>
              <a:t> générale est automatique </a:t>
            </a:r>
            <a:r>
              <a:rPr lang="fr-FR" sz="2000" dirty="0">
                <a:latin typeface="Marianne" panose="02000000000000000000" pitchFamily="50" charset="0"/>
              </a:rPr>
              <a:t>si la décision d’orientation est favorable.</a:t>
            </a:r>
          </a:p>
          <a:p>
            <a:pPr marL="0" indent="0">
              <a:buNone/>
            </a:pPr>
            <a:endParaRPr lang="fr-FR" sz="2000" dirty="0">
              <a:latin typeface="Marianne" panose="02000000000000000000" pitchFamily="50" charset="0"/>
            </a:endParaRPr>
          </a:p>
          <a:p>
            <a:r>
              <a:rPr lang="fr-FR" sz="2000" dirty="0">
                <a:latin typeface="Marianne" panose="02000000000000000000" pitchFamily="50" charset="0"/>
              </a:rPr>
              <a:t>L’affectation en </a:t>
            </a:r>
            <a:r>
              <a:rPr lang="fr-FR" sz="2000" b="1" dirty="0">
                <a:latin typeface="Marianne" panose="02000000000000000000" pitchFamily="50" charset="0"/>
              </a:rPr>
              <a:t>1</a:t>
            </a:r>
            <a:r>
              <a:rPr lang="fr-FR" sz="2000" b="1" baseline="30000" dirty="0">
                <a:latin typeface="Marianne" panose="02000000000000000000" pitchFamily="50" charset="0"/>
              </a:rPr>
              <a:t>ère</a:t>
            </a:r>
            <a:r>
              <a:rPr lang="fr-FR" sz="2000" b="1" dirty="0">
                <a:latin typeface="Marianne" panose="02000000000000000000" pitchFamily="50" charset="0"/>
              </a:rPr>
              <a:t> technologique obéit à une gestion départementale</a:t>
            </a:r>
            <a:r>
              <a:rPr lang="fr-FR" sz="2000" dirty="0">
                <a:latin typeface="Marianne" panose="02000000000000000000" pitchFamily="50" charset="0"/>
              </a:rPr>
              <a:t>, elle concerne les séries technologiques suivantes : ST2S, STI2D, STL, STMG et la série STAV. Il est nécessaire d’avoir obtenu une décision d’orientation favorable.</a:t>
            </a:r>
          </a:p>
          <a:p>
            <a:endParaRPr lang="fr-FR" sz="2000" dirty="0">
              <a:latin typeface="Marianne" panose="02000000000000000000" pitchFamily="50" charset="0"/>
            </a:endParaRPr>
          </a:p>
          <a:p>
            <a:r>
              <a:rPr lang="fr-FR" sz="2000" dirty="0">
                <a:latin typeface="Marianne" panose="02000000000000000000" pitchFamily="50" charset="0"/>
              </a:rPr>
              <a:t>Un classement des candidatures sur les résultats scolaires obtenus en classe de 2</a:t>
            </a:r>
            <a:r>
              <a:rPr lang="fr-FR" sz="2000" baseline="30000" dirty="0">
                <a:latin typeface="Marianne" panose="02000000000000000000" pitchFamily="50" charset="0"/>
              </a:rPr>
              <a:t>nde</a:t>
            </a:r>
            <a:r>
              <a:rPr lang="fr-FR" sz="2000" dirty="0">
                <a:latin typeface="Marianne" panose="02000000000000000000" pitchFamily="50" charset="0"/>
              </a:rPr>
              <a:t> GT pourra être utilisé pour départager les candidats lorsque la capacité d’accueil d’un établissement n’aura pas pu être ajustée à la demande.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5ECE39-F23E-489D-A36C-9268CE71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3201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9AA79-31E6-4EAF-9BDC-0584081F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 (en-têtes)"/>
              </a:rPr>
              <a:t>Les coefficients Affelnet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B3C3AB-2F5A-4D81-BDBB-CFE32600E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64" y="2438402"/>
            <a:ext cx="11555887" cy="318052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891BD1-29D4-413F-BD93-11317B3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17</a:t>
            </a:fld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3D64A1-D3AD-4222-AF54-B69B4BA44BB4}"/>
              </a:ext>
            </a:extLst>
          </p:cNvPr>
          <p:cNvSpPr txBox="1"/>
          <p:nvPr/>
        </p:nvSpPr>
        <p:spPr>
          <a:xfrm>
            <a:off x="1188113" y="5884332"/>
            <a:ext cx="1004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Ces coefficients sont ceux qui ont été appliqués pour la rentrée de septembre 2022.</a:t>
            </a:r>
          </a:p>
          <a:p>
            <a:pPr algn="ctr"/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Ils sont donc présentés sous réserve de modification pour la rentrée de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378989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5EDD8-7290-4682-8EC1-E5787AD9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65" y="273326"/>
            <a:ext cx="3905476" cy="7537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dirty="0">
                <a:latin typeface="Marianne ExtraBold" panose="02000000000000000000" pitchFamily="50" charset="0"/>
              </a:rPr>
              <a:t>Des questions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4BEC0-31DA-4289-B2EB-2B92B0124042}"/>
              </a:ext>
            </a:extLst>
          </p:cNvPr>
          <p:cNvSpPr/>
          <p:nvPr/>
        </p:nvSpPr>
        <p:spPr>
          <a:xfrm>
            <a:off x="406465" y="1157682"/>
            <a:ext cx="11354125" cy="55147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Besoin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de conseils/ d’éclairage ?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Auprès des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professeurs principaux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de mon enfant.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En rendez-vous individuel au lycée avec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Monsieur DODIN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(Psy EN) le jeudi (la prise de rendez-vous se fait auprès de la Vie Scolaire).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En rendez-vous au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Centre d’Information et d’Orientation Sarthe-Sud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de La Flèche (ouvert pendant les vacances scolaires).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	La prise de rendez-vous se fait au 02.43.94.06.71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Ä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Sur les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sites Internet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Ä"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https://www.seconcespremieres2022-2023.fr/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Ä"/>
            </a:pPr>
            <a:r>
              <a:rPr lang="fr-FR" sz="2200" dirty="0">
                <a:solidFill>
                  <a:srgbClr val="00B050"/>
                </a:solidFill>
                <a:latin typeface="Marianne" panose="02000000000000000000" pitchFamily="50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https://www.onisep.fr/</a:t>
            </a:r>
            <a:r>
              <a:rPr lang="fr-FR" sz="2200" dirty="0">
                <a:solidFill>
                  <a:srgbClr val="00B050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Ä"/>
            </a:pPr>
            <a:r>
              <a:rPr lang="fr-FR" sz="2200" dirty="0">
                <a:solidFill>
                  <a:srgbClr val="00B050"/>
                </a:solidFill>
                <a:latin typeface="Marianne" panose="02000000000000000000" pitchFamily="50" charset="0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www.horizons21.fr</a:t>
            </a:r>
            <a:r>
              <a:rPr lang="fr-FR" sz="2200" dirty="0">
                <a:solidFill>
                  <a:srgbClr val="00B050"/>
                </a:solidFill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Ä"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22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057EFE3-6253-4AAC-81BE-F873E3E23379}"/>
              </a:ext>
            </a:extLst>
          </p:cNvPr>
          <p:cNvSpPr/>
          <p:nvPr/>
        </p:nvSpPr>
        <p:spPr>
          <a:xfrm>
            <a:off x="2602524" y="2865782"/>
            <a:ext cx="6893168" cy="127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 ExtraBold" panose="02000000000000000000" pitchFamily="50" charset="0"/>
                <a:ea typeface="+mn-ea"/>
                <a:cs typeface="+mn-cs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7067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A10AE6BB-A6C1-4E40-A344-41BAA8857AED}"/>
              </a:ext>
            </a:extLst>
          </p:cNvPr>
          <p:cNvSpPr/>
          <p:nvPr/>
        </p:nvSpPr>
        <p:spPr>
          <a:xfrm rot="16200000" flipV="1">
            <a:off x="6285418" y="5110783"/>
            <a:ext cx="1108868" cy="1193239"/>
          </a:xfrm>
          <a:prstGeom prst="bentUpArrow">
            <a:avLst>
              <a:gd name="adj1" fmla="val 25000"/>
              <a:gd name="adj2" fmla="val 271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B04D3-BDB7-4FFD-9D7A-4455A979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197587" cy="7069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Schéma des études « Après la 2</a:t>
            </a:r>
            <a:r>
              <a:rPr lang="fr-FR" baseline="30000" dirty="0">
                <a:solidFill>
                  <a:schemeClr val="bg1"/>
                </a:solidFill>
                <a:latin typeface="Marianne ExtraBold" panose="02000000000000000000" pitchFamily="50" charset="0"/>
              </a:rPr>
              <a:t>nde</a:t>
            </a:r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 GT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345BA2-71CD-4B2A-935D-9044F18C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2</a:t>
            </a:fld>
            <a:endParaRPr lang="fr-FR" noProof="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87CD57-0037-40A3-B2E3-7C44A1F882E6}"/>
              </a:ext>
            </a:extLst>
          </p:cNvPr>
          <p:cNvSpPr/>
          <p:nvPr/>
        </p:nvSpPr>
        <p:spPr>
          <a:xfrm>
            <a:off x="721326" y="5799638"/>
            <a:ext cx="5820154" cy="763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 ExtraBold" panose="02000000000000000000" pitchFamily="50" charset="0"/>
              </a:rPr>
              <a:t>Classe de 2</a:t>
            </a:r>
            <a:r>
              <a:rPr lang="fr-FR" baseline="30000" dirty="0">
                <a:latin typeface="Marianne ExtraBold" panose="02000000000000000000" pitchFamily="50" charset="0"/>
              </a:rPr>
              <a:t>nde</a:t>
            </a:r>
            <a:r>
              <a:rPr lang="fr-FR" dirty="0">
                <a:latin typeface="Marianne ExtraBold" panose="02000000000000000000" pitchFamily="50" charset="0"/>
              </a:rPr>
              <a:t> Générale et Technologique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0BE25AF-84B8-4927-A455-EAC449635A9B}"/>
              </a:ext>
            </a:extLst>
          </p:cNvPr>
          <p:cNvSpPr/>
          <p:nvPr/>
        </p:nvSpPr>
        <p:spPr>
          <a:xfrm>
            <a:off x="784633" y="4782728"/>
            <a:ext cx="2658793" cy="763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Générale</a:t>
            </a:r>
          </a:p>
          <a:p>
            <a:pPr algn="ctr"/>
            <a:r>
              <a:rPr lang="fr-FR" dirty="0"/>
              <a:t>3 EDS à choisir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3189CA-BE32-4D12-95FF-68CFDF18A2F7}"/>
              </a:ext>
            </a:extLst>
          </p:cNvPr>
          <p:cNvSpPr/>
          <p:nvPr/>
        </p:nvSpPr>
        <p:spPr>
          <a:xfrm>
            <a:off x="784632" y="3850355"/>
            <a:ext cx="2658793" cy="763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Terminale Générale</a:t>
            </a:r>
          </a:p>
          <a:p>
            <a:pPr algn="ctr"/>
            <a:r>
              <a:rPr lang="fr-FR" dirty="0"/>
              <a:t>2 EDS à conserver</a:t>
            </a:r>
          </a:p>
        </p:txBody>
      </p:sp>
      <p:sp>
        <p:nvSpPr>
          <p:cNvPr id="8" name="Parchemin : horizontal 7">
            <a:extLst>
              <a:ext uri="{FF2B5EF4-FFF2-40B4-BE49-F238E27FC236}">
                <a16:creationId xmlns:a16="http://schemas.microsoft.com/office/drawing/2014/main" id="{49D36AFB-F8CE-4480-A17C-EF8A9B6923CA}"/>
              </a:ext>
            </a:extLst>
          </p:cNvPr>
          <p:cNvSpPr/>
          <p:nvPr/>
        </p:nvSpPr>
        <p:spPr>
          <a:xfrm>
            <a:off x="721326" y="3046797"/>
            <a:ext cx="2785404" cy="7069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 ExtraBold" panose="02000000000000000000" pitchFamily="50" charset="0"/>
              </a:rPr>
              <a:t>Bac Général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DA98F76-C47D-4BE0-8696-8C65202CCEF3}"/>
              </a:ext>
            </a:extLst>
          </p:cNvPr>
          <p:cNvSpPr/>
          <p:nvPr/>
        </p:nvSpPr>
        <p:spPr>
          <a:xfrm>
            <a:off x="3829064" y="4782728"/>
            <a:ext cx="2658793" cy="763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1</a:t>
            </a:r>
            <a:r>
              <a:rPr lang="fr-FR" b="1" baseline="30000" dirty="0">
                <a:latin typeface="Marianne" panose="02000000000000000000" pitchFamily="50" charset="0"/>
              </a:rPr>
              <a:t>ère</a:t>
            </a:r>
            <a:r>
              <a:rPr lang="fr-FR" b="1" dirty="0">
                <a:latin typeface="Marianne" panose="02000000000000000000" pitchFamily="50" charset="0"/>
              </a:rPr>
              <a:t> technologique </a:t>
            </a:r>
          </a:p>
          <a:p>
            <a:pPr algn="ctr"/>
            <a:r>
              <a:rPr lang="fr-FR" dirty="0">
                <a:latin typeface="Marianne" panose="02000000000000000000" pitchFamily="50" charset="0"/>
              </a:rPr>
              <a:t>ST…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8335284-6845-416E-8E37-FD666702379A}"/>
              </a:ext>
            </a:extLst>
          </p:cNvPr>
          <p:cNvSpPr/>
          <p:nvPr/>
        </p:nvSpPr>
        <p:spPr>
          <a:xfrm>
            <a:off x="3831305" y="3806505"/>
            <a:ext cx="2658793" cy="763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Terminale technologique </a:t>
            </a:r>
          </a:p>
          <a:p>
            <a:pPr algn="ctr"/>
            <a:r>
              <a:rPr lang="fr-FR" dirty="0">
                <a:latin typeface="Marianne" panose="02000000000000000000" pitchFamily="50" charset="0"/>
              </a:rPr>
              <a:t>ST…</a:t>
            </a:r>
          </a:p>
        </p:txBody>
      </p:sp>
      <p:sp>
        <p:nvSpPr>
          <p:cNvPr id="11" name="Parchemin : horizontal 10">
            <a:extLst>
              <a:ext uri="{FF2B5EF4-FFF2-40B4-BE49-F238E27FC236}">
                <a16:creationId xmlns:a16="http://schemas.microsoft.com/office/drawing/2014/main" id="{E451C360-D3B0-4617-B1A6-A6FB8879474F}"/>
              </a:ext>
            </a:extLst>
          </p:cNvPr>
          <p:cNvSpPr/>
          <p:nvPr/>
        </p:nvSpPr>
        <p:spPr>
          <a:xfrm>
            <a:off x="3702453" y="3034789"/>
            <a:ext cx="2785404" cy="70696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 ExtraBold" panose="02000000000000000000" pitchFamily="50" charset="0"/>
              </a:rPr>
              <a:t>Bac Technologique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39B5846-FB52-4AE4-9680-33AFD2B97B0C}"/>
              </a:ext>
            </a:extLst>
          </p:cNvPr>
          <p:cNvCxnSpPr/>
          <p:nvPr/>
        </p:nvCxnSpPr>
        <p:spPr>
          <a:xfrm>
            <a:off x="7005711" y="2811216"/>
            <a:ext cx="0" cy="3995224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DF241-5C0A-4FB5-B06E-8EA88D33025A}"/>
              </a:ext>
            </a:extLst>
          </p:cNvPr>
          <p:cNvSpPr/>
          <p:nvPr/>
        </p:nvSpPr>
        <p:spPr>
          <a:xfrm>
            <a:off x="7462430" y="5799638"/>
            <a:ext cx="3734859" cy="7636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professionnelle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20647-1AF7-4D8F-B7FC-B58FCDAF3856}"/>
              </a:ext>
            </a:extLst>
          </p:cNvPr>
          <p:cNvSpPr/>
          <p:nvPr/>
        </p:nvSpPr>
        <p:spPr>
          <a:xfrm>
            <a:off x="7443033" y="4784664"/>
            <a:ext cx="3734859" cy="7617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 professionnelle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EE020-A65C-4BA9-AA36-0BDA9B55FF74}"/>
              </a:ext>
            </a:extLst>
          </p:cNvPr>
          <p:cNvSpPr/>
          <p:nvPr/>
        </p:nvSpPr>
        <p:spPr>
          <a:xfrm>
            <a:off x="7469942" y="3806505"/>
            <a:ext cx="3695108" cy="8073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Terminale professionnelle</a:t>
            </a:r>
          </a:p>
        </p:txBody>
      </p:sp>
      <p:sp>
        <p:nvSpPr>
          <p:cNvPr id="17" name="Parchemin : horizontal 16">
            <a:extLst>
              <a:ext uri="{FF2B5EF4-FFF2-40B4-BE49-F238E27FC236}">
                <a16:creationId xmlns:a16="http://schemas.microsoft.com/office/drawing/2014/main" id="{DA7E27A4-673E-4E84-9D71-F747128B3628}"/>
              </a:ext>
            </a:extLst>
          </p:cNvPr>
          <p:cNvSpPr/>
          <p:nvPr/>
        </p:nvSpPr>
        <p:spPr>
          <a:xfrm>
            <a:off x="7455877" y="3034789"/>
            <a:ext cx="3709173" cy="706963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 ExtraBold" panose="02000000000000000000" pitchFamily="50" charset="0"/>
              </a:rPr>
              <a:t>Bac Professionnel</a:t>
            </a:r>
          </a:p>
        </p:txBody>
      </p:sp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3494EBB2-F49A-4A7E-BFC4-1C231DC59E13}"/>
              </a:ext>
            </a:extLst>
          </p:cNvPr>
          <p:cNvSpPr/>
          <p:nvPr/>
        </p:nvSpPr>
        <p:spPr>
          <a:xfrm>
            <a:off x="6362257" y="4808828"/>
            <a:ext cx="1080776" cy="540548"/>
          </a:xfrm>
          <a:prstGeom prst="leftArrow">
            <a:avLst/>
          </a:prstGeom>
          <a:ln>
            <a:prstDash val="lgDashDot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A7FAE9B8-69E6-486D-8564-4BB45CC6D131}"/>
              </a:ext>
            </a:extLst>
          </p:cNvPr>
          <p:cNvSpPr/>
          <p:nvPr/>
        </p:nvSpPr>
        <p:spPr>
          <a:xfrm>
            <a:off x="1853967" y="2811216"/>
            <a:ext cx="234892" cy="2235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A500DD1E-DF9B-4C8B-B7B1-DF5F56A4F716}"/>
              </a:ext>
            </a:extLst>
          </p:cNvPr>
          <p:cNvSpPr/>
          <p:nvPr/>
        </p:nvSpPr>
        <p:spPr>
          <a:xfrm>
            <a:off x="5021329" y="2797721"/>
            <a:ext cx="234892" cy="22357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29E53B9D-A63B-45FE-896D-ED0CCC69D666}"/>
              </a:ext>
            </a:extLst>
          </p:cNvPr>
          <p:cNvSpPr/>
          <p:nvPr/>
        </p:nvSpPr>
        <p:spPr>
          <a:xfrm>
            <a:off x="9212413" y="2797721"/>
            <a:ext cx="234892" cy="223573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4B0588-5815-4512-952A-F0ED29B20E7B}"/>
              </a:ext>
            </a:extLst>
          </p:cNvPr>
          <p:cNvSpPr/>
          <p:nvPr/>
        </p:nvSpPr>
        <p:spPr>
          <a:xfrm>
            <a:off x="734168" y="2273255"/>
            <a:ext cx="104437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59056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59D0D2-84E2-44A4-858C-CB8BBF79B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26" y="297202"/>
            <a:ext cx="9173096" cy="656079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E9EDE9-772F-40DA-BAB0-375A7C5A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618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97F6B-10BE-49AA-86E4-A153B45F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516281"/>
            <a:ext cx="9700591" cy="127276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Bac Général ou Bac Technologique : </a:t>
            </a:r>
            <a:b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</a:br>
            <a:r>
              <a:rPr lang="fr-F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Light" panose="02000000000000000000" pitchFamily="50" charset="0"/>
              </a:rPr>
              <a:t>Des méthodes d’apprentissage différentes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Light" panose="02000000000000000000" pitchFamily="50" charset="0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AA1993D-49E1-4058-8A72-3C8037624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39454"/>
              </p:ext>
            </p:extLst>
          </p:nvPr>
        </p:nvGraphicFramePr>
        <p:xfrm>
          <a:off x="470452" y="1789042"/>
          <a:ext cx="11251096" cy="466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548">
                  <a:extLst>
                    <a:ext uri="{9D8B030D-6E8A-4147-A177-3AD203B41FA5}">
                      <a16:colId xmlns:a16="http://schemas.microsoft.com/office/drawing/2014/main" val="3716235628"/>
                    </a:ext>
                  </a:extLst>
                </a:gridCol>
                <a:gridCol w="5625548">
                  <a:extLst>
                    <a:ext uri="{9D8B030D-6E8A-4147-A177-3AD203B41FA5}">
                      <a16:colId xmlns:a16="http://schemas.microsoft.com/office/drawing/2014/main" val="2334268115"/>
                    </a:ext>
                  </a:extLst>
                </a:gridCol>
              </a:tblGrid>
              <a:tr h="439044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Bac Général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Bac Technologique (ST…)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35712"/>
                  </a:ext>
                </a:extLst>
              </a:tr>
              <a:tr h="1082575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L’enseignement y est abstrait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L’enseignement porte sur des </a:t>
                      </a:r>
                      <a:r>
                        <a:rPr lang="fr-FR" sz="2000" b="1" dirty="0">
                          <a:latin typeface="Marianne" panose="02000000000000000000" pitchFamily="50" charset="0"/>
                        </a:rPr>
                        <a:t>objets d’études concrets</a:t>
                      </a:r>
                      <a:r>
                        <a:rPr lang="fr-FR" sz="2000" dirty="0">
                          <a:latin typeface="Marianne" panose="02000000000000000000" pitchFamily="50" charset="0"/>
                        </a:rPr>
                        <a:t> liés au domaine de la série technologique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95664"/>
                  </a:ext>
                </a:extLst>
              </a:tr>
              <a:tr h="205689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Prépare principale à suivre des </a:t>
                      </a:r>
                      <a:r>
                        <a:rPr lang="fr-FR" sz="2000" b="1" dirty="0">
                          <a:latin typeface="Marianne" panose="02000000000000000000" pitchFamily="50" charset="0"/>
                        </a:rPr>
                        <a:t>études supérieures longues</a:t>
                      </a:r>
                      <a:r>
                        <a:rPr lang="fr-FR" sz="2000" dirty="0">
                          <a:latin typeface="Marianne" panose="02000000000000000000" pitchFamily="50" charset="0"/>
                        </a:rPr>
                        <a:t> (5 ans ou +), Licence à l’université, diplômes d’écoles (Ingénieur, Commerce,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Prépare principalement à suivre des </a:t>
                      </a:r>
                      <a:r>
                        <a:rPr lang="fr-FR" sz="2000" b="1" dirty="0">
                          <a:latin typeface="Marianne" panose="02000000000000000000" pitchFamily="50" charset="0"/>
                        </a:rPr>
                        <a:t>études supérieures dites courtes (2/3 ans)</a:t>
                      </a:r>
                      <a:r>
                        <a:rPr lang="fr-FR" sz="2000" dirty="0">
                          <a:latin typeface="Marianne" panose="02000000000000000000" pitchFamily="50" charset="0"/>
                        </a:rPr>
                        <a:t>, Bachelor Universitaire de Technologie (BUT), Brevet de Technicien Supérieur (BTS), Diplôme d’Etude Universitaire, Scientifique et Techniques (DEUST)…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87991"/>
                  </a:ext>
                </a:extLst>
              </a:tr>
              <a:tr h="1082575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Les compétences visées sont: 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anne" panose="02000000000000000000" pitchFamily="50" charset="0"/>
                        </a:rPr>
                        <a:t>l’argumentation, la rédaction et l’esprit de synthèse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Marianne" panose="02000000000000000000" pitchFamily="50" charset="0"/>
                        </a:rPr>
                        <a:t>L’apprentissage des notions se fait davantage par des 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anne" panose="02000000000000000000" pitchFamily="50" charset="0"/>
                        </a:rPr>
                        <a:t>travaux dirigés, travaux pratiques et de de groupe</a:t>
                      </a:r>
                      <a:r>
                        <a:rPr lang="fr-FR" sz="2000" dirty="0">
                          <a:latin typeface="Marianne" panose="02000000000000000000" pitchFamily="50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8149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E60A4D-BBEF-4E74-82A9-472CD0A6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139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5D0F9-EBFA-435C-9D02-AA45450E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La Voie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901EB-5DB1-4348-A294-A9AE3CF0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2173357"/>
            <a:ext cx="11052312" cy="4388913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Marianne" panose="02000000000000000000" pitchFamily="50" charset="0"/>
              </a:rPr>
              <a:t>En classe de 1</a:t>
            </a:r>
            <a:r>
              <a:rPr lang="fr-FR" sz="2400" baseline="30000" dirty="0">
                <a:latin typeface="Marianne" panose="02000000000000000000" pitchFamily="50" charset="0"/>
              </a:rPr>
              <a:t>ère</a:t>
            </a:r>
            <a:r>
              <a:rPr lang="fr-FR" sz="2400" dirty="0">
                <a:latin typeface="Marianne" panose="02000000000000000000" pitchFamily="50" charset="0"/>
              </a:rPr>
              <a:t> G, en fonction du domaine de formation qu’il.elle souhaite suivre dans l’enseignement supérieur, votre enfant choisit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trois enseignements de spécialité.</a:t>
            </a:r>
          </a:p>
          <a:p>
            <a:pPr algn="just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" panose="02000000000000000000" pitchFamily="50" charset="0"/>
            </a:endParaRPr>
          </a:p>
          <a:p>
            <a:pPr algn="just"/>
            <a:r>
              <a:rPr lang="fr-FR" sz="2400" dirty="0">
                <a:latin typeface="Marianne" panose="02000000000000000000" pitchFamily="50" charset="0"/>
              </a:rPr>
              <a:t>En classe de Terminale G,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arianne" panose="02000000000000000000" pitchFamily="50" charset="0"/>
              </a:rPr>
              <a:t>parmi les trois enseignements de spécialité, votre enfant en conserve deux</a:t>
            </a:r>
            <a:r>
              <a:rPr lang="fr-FR" sz="2400" dirty="0">
                <a:latin typeface="Marianne" panose="02000000000000000000" pitchFamily="50" charset="0"/>
              </a:rPr>
              <a:t>. </a:t>
            </a:r>
          </a:p>
          <a:p>
            <a:pPr algn="just"/>
            <a:endParaRPr lang="fr-FR" sz="2400" dirty="0">
              <a:latin typeface="Marianne" panose="02000000000000000000" pitchFamily="50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Marianne" panose="02000000000000000000" pitchFamily="50" charset="0"/>
              </a:rPr>
              <a:t>Ces deux enseignements de spécialité feront l’objet d’un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examen terminal </a:t>
            </a:r>
            <a:r>
              <a:rPr lang="fr-FR" sz="2400" dirty="0">
                <a:latin typeface="Marianne" panose="02000000000000000000" pitchFamily="50" charset="0"/>
              </a:rPr>
              <a:t>au printemps (Mars) de son année de terminale et compteront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pour 32% </a:t>
            </a:r>
            <a:r>
              <a:rPr lang="fr-FR" sz="2400" dirty="0">
                <a:latin typeface="Marianne" panose="02000000000000000000" pitchFamily="50" charset="0"/>
              </a:rPr>
              <a:t>de la note finale.</a:t>
            </a:r>
          </a:p>
          <a:p>
            <a:pPr algn="just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" panose="02000000000000000000" pitchFamily="50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5F7351-BF07-41FB-B8CC-B093CBC9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030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D6572-9323-400A-8D4B-9A608B4A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4" y="496589"/>
            <a:ext cx="8761413" cy="70696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La classe de 1</a:t>
            </a:r>
            <a:r>
              <a:rPr lang="fr-FR" baseline="30000" dirty="0">
                <a:solidFill>
                  <a:schemeClr val="bg1"/>
                </a:solidFill>
                <a:latin typeface="Marianne ExtraBold" panose="02000000000000000000" pitchFamily="50" charset="0"/>
              </a:rPr>
              <a:t>ère</a:t>
            </a:r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 Générale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6AC970-4A22-4DCA-B57C-84D4BD33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6</a:t>
            </a:fld>
            <a:endParaRPr lang="fr-FR" noProof="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FFF1952-A179-46EE-A4AF-C315D9122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01687"/>
              </p:ext>
            </p:extLst>
          </p:nvPr>
        </p:nvGraphicFramePr>
        <p:xfrm>
          <a:off x="467914" y="1203554"/>
          <a:ext cx="11256172" cy="520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880">
                  <a:extLst>
                    <a:ext uri="{9D8B030D-6E8A-4147-A177-3AD203B41FA5}">
                      <a16:colId xmlns:a16="http://schemas.microsoft.com/office/drawing/2014/main" val="1140939823"/>
                    </a:ext>
                  </a:extLst>
                </a:gridCol>
                <a:gridCol w="2172432">
                  <a:extLst>
                    <a:ext uri="{9D8B030D-6E8A-4147-A177-3AD203B41FA5}">
                      <a16:colId xmlns:a16="http://schemas.microsoft.com/office/drawing/2014/main" val="1638541006"/>
                    </a:ext>
                  </a:extLst>
                </a:gridCol>
                <a:gridCol w="3016430">
                  <a:extLst>
                    <a:ext uri="{9D8B030D-6E8A-4147-A177-3AD203B41FA5}">
                      <a16:colId xmlns:a16="http://schemas.microsoft.com/office/drawing/2014/main" val="1728386754"/>
                    </a:ext>
                  </a:extLst>
                </a:gridCol>
                <a:gridCol w="3016430">
                  <a:extLst>
                    <a:ext uri="{9D8B030D-6E8A-4147-A177-3AD203B41FA5}">
                      <a16:colId xmlns:a16="http://schemas.microsoft.com/office/drawing/2014/main" val="2190442400"/>
                    </a:ext>
                  </a:extLst>
                </a:gridCol>
              </a:tblGrid>
              <a:tr h="660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anne ExtraBold" panose="02000000000000000000" pitchFamily="50" charset="0"/>
                        </a:rPr>
                        <a:t>Tronc commun</a:t>
                      </a:r>
                      <a:endParaRPr lang="fr-F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anne ExtraBold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Nombre d’heures par semaine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Enseignements de spécialité</a:t>
                      </a: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Nombres d’heures par semaine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9199779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Français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4 h 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EDS 1</a:t>
                      </a: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4h00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0614242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Histoire-Géographie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3 h 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EDS 2</a:t>
                      </a: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4h00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7112103"/>
                  </a:ext>
                </a:extLst>
              </a:tr>
              <a:tr h="1617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Enseignement Moral et Civique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0 h 30</a:t>
                      </a: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EDS 3 </a:t>
                      </a:r>
                      <a:endParaRPr lang="fr-FR" sz="1800" dirty="0">
                        <a:effectLst/>
                        <a:latin typeface="Marianne" panose="020000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4h00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204258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LVA et LVB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4 h 30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  </a:t>
                      </a:r>
                      <a:r>
                        <a:rPr lang="fr-FR" sz="16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anne" panose="02000000000000000000" pitchFamily="50" charset="0"/>
                        </a:rPr>
                        <a:t>Les enseignements de spécialité disponibles au lycée Racan </a:t>
                      </a:r>
                      <a:r>
                        <a:rPr lang="fr-FR" sz="1600" dirty="0">
                          <a:effectLst/>
                          <a:latin typeface="Marianne" panose="02000000000000000000" pitchFamily="50" charset="0"/>
                        </a:rPr>
                        <a:t>: </a:t>
                      </a:r>
                      <a:r>
                        <a:rPr lang="fr-FR" sz="1600" dirty="0">
                          <a:effectLst/>
                          <a:latin typeface="Marianne Light" panose="02000000000000000000" pitchFamily="50" charset="0"/>
                        </a:rPr>
                        <a:t>LLCER: Anglais; Histoire-Géographie, Géopolitique et Sciences Politiques; Humanités Littérature et Philosophie, Mathématiques, Numériques et Sciences informatiques; Physique-Chimie; Sciences de la Vie et de la Terre; Sciences Economiques et Sociales.</a:t>
                      </a:r>
                      <a:endParaRPr lang="fr-FR" sz="1600" dirty="0">
                        <a:effectLst/>
                        <a:latin typeface="Marianne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06988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Education Physique et Sportive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Marianne" panose="02000000000000000000" pitchFamily="50" charset="0"/>
                        </a:rPr>
                        <a:t>2 h 00</a:t>
                      </a:r>
                      <a:endParaRPr lang="fr-FR" sz="180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84654"/>
                  </a:ext>
                </a:extLst>
              </a:tr>
              <a:tr h="1556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 Enseignement scientifique et </a:t>
                      </a: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anne" panose="02000000000000000000" pitchFamily="50" charset="0"/>
                        </a:rPr>
                        <a:t>mathématiques</a:t>
                      </a:r>
                      <a:endParaRPr lang="fr-F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</a:rPr>
                        <a:t>2 h 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Marianne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 h30</a:t>
                      </a: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dirty="0"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70773"/>
                  </a:ext>
                </a:extLst>
              </a:tr>
            </a:tbl>
          </a:graphicData>
        </a:graphic>
      </p:graphicFrame>
      <p:sp>
        <p:nvSpPr>
          <p:cNvPr id="6" name="Zone de texte 35">
            <a:extLst>
              <a:ext uri="{FF2B5EF4-FFF2-40B4-BE49-F238E27FC236}">
                <a16:creationId xmlns:a16="http://schemas.microsoft.com/office/drawing/2014/main" id="{12656B85-5D23-430B-A29C-F38EAA44B707}"/>
              </a:ext>
            </a:extLst>
          </p:cNvPr>
          <p:cNvSpPr txBox="1"/>
          <p:nvPr/>
        </p:nvSpPr>
        <p:spPr>
          <a:xfrm>
            <a:off x="3339549" y="5937744"/>
            <a:ext cx="8384538" cy="920256"/>
          </a:xfrm>
          <a:prstGeom prst="roundRect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1F4E79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fr-FR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 mathématiques reviennent dans le tronc commun dès la </a:t>
            </a:r>
            <a:r>
              <a:rPr lang="fr-FR" b="1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rentrée 2023</a:t>
            </a:r>
            <a:r>
              <a:rPr lang="fr-FR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1h30 hebdomadaire)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CEF86-B6D4-4ABA-A792-12BE970B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arianne ExtraBold" panose="02000000000000000000" pitchFamily="50" charset="0"/>
              </a:rPr>
              <a:t>Où vont les bacheliers généraux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EE4F3-AF81-47E3-B225-D44B3B330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1" y="2531166"/>
            <a:ext cx="3949147" cy="2080591"/>
          </a:xfrm>
        </p:spPr>
        <p:txBody>
          <a:bodyPr/>
          <a:lstStyle/>
          <a:p>
            <a:pPr algn="just"/>
            <a:r>
              <a:rPr lang="fr-FR" dirty="0">
                <a:latin typeface="Marianne" panose="02000000000000000000" pitchFamily="50" charset="0"/>
              </a:rPr>
              <a:t>Le bac général préparant principalement à la poursuite d’études supérieures longues, la majeure partie se retrouve donc à l’université dans le système LMD (Licence Master Doctorat)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BFF13E6-386D-48BF-83F9-93F78C6F0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9080" y="1680632"/>
            <a:ext cx="6758609" cy="5068957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2F42BC-1899-4847-9132-991A94C9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75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F37D0-6E97-4851-8EE3-39A9A6E4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La Voie Technologique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0C19F-63FC-49E4-BE0D-C16B06BC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38" y="2446918"/>
            <a:ext cx="11209324" cy="4115353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Marianne" panose="02000000000000000000" pitchFamily="50" charset="0"/>
              </a:rPr>
              <a:t>Votre enfant choisit une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série technologique</a:t>
            </a:r>
            <a:r>
              <a:rPr lang="fr-FR" sz="2400" dirty="0">
                <a:latin typeface="Marianne" panose="02000000000000000000" pitchFamily="50" charset="0"/>
              </a:rPr>
              <a:t>.</a:t>
            </a:r>
          </a:p>
          <a:p>
            <a:pPr algn="just"/>
            <a:r>
              <a:rPr lang="fr-FR" sz="2400" dirty="0">
                <a:latin typeface="Marianne" panose="02000000000000000000" pitchFamily="50" charset="0"/>
              </a:rPr>
              <a:t>Cette série offre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3 enseignements de spécialité </a:t>
            </a:r>
            <a:r>
              <a:rPr lang="fr-FR" sz="2400" dirty="0">
                <a:latin typeface="Marianne" panose="02000000000000000000" pitchFamily="50" charset="0"/>
              </a:rPr>
              <a:t>que votre enfant suivra en plus du tronc commun.</a:t>
            </a:r>
          </a:p>
          <a:p>
            <a:pPr algn="just"/>
            <a:r>
              <a:rPr lang="fr-FR" sz="2400" dirty="0">
                <a:latin typeface="Marianne" panose="02000000000000000000" pitchFamily="50" charset="0"/>
              </a:rPr>
              <a:t>En terminale, la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série impose deux enseignements de spécialité</a:t>
            </a:r>
            <a:r>
              <a:rPr lang="fr-FR" sz="2400" dirty="0">
                <a:latin typeface="Marianne" panose="02000000000000000000" pitchFamily="50" charset="0"/>
              </a:rPr>
              <a:t>.</a:t>
            </a:r>
          </a:p>
          <a:p>
            <a:pPr algn="just"/>
            <a:r>
              <a:rPr lang="fr-FR" sz="2400" dirty="0">
                <a:latin typeface="Marianne" panose="02000000000000000000" pitchFamily="50" charset="0"/>
              </a:rPr>
              <a:t>En fonction de la série, il peut être fait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un choix entre plusieurs sous-spécialités</a:t>
            </a:r>
            <a:r>
              <a:rPr lang="fr-FR" sz="2400" dirty="0">
                <a:latin typeface="Marianne" panose="02000000000000000000" pitchFamily="50" charset="0"/>
              </a:rPr>
              <a:t>. (Pour la série STMG à Racan, il peut être soit choisit la sous spécialité :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Gestion-Finance</a:t>
            </a:r>
            <a:r>
              <a:rPr lang="fr-FR" sz="2400" dirty="0">
                <a:latin typeface="Marianne" panose="02000000000000000000" pitchFamily="50" charset="0"/>
              </a:rPr>
              <a:t>, soit la sous spécialité :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Marketing</a:t>
            </a:r>
            <a:r>
              <a:rPr lang="fr-FR" sz="2400" dirty="0">
                <a:latin typeface="Marianne" panose="02000000000000000000" pitchFamily="50" charset="0"/>
              </a:rPr>
              <a:t>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A79F37-C297-4AD4-89DC-386E2980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1188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749B1-1877-447F-9377-D3C67876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8" y="626165"/>
            <a:ext cx="8761413" cy="706964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ExtraBold" panose="02000000000000000000" pitchFamily="50" charset="0"/>
              </a:rPr>
              <a:t>La voie technologique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A0AF0-8AA1-4993-ACE2-CC6FF2EB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550505"/>
            <a:ext cx="11290853" cy="51683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2400" dirty="0">
                <a:latin typeface="Marianne" panose="02000000000000000000" pitchFamily="50" charset="0"/>
              </a:rPr>
              <a:t>Plusieurs séries sont possibles : </a:t>
            </a:r>
          </a:p>
          <a:p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Sciences et Technologies du Management et de la Gestion </a:t>
            </a:r>
            <a:r>
              <a:rPr lang="fr-FR" sz="2400" dirty="0">
                <a:solidFill>
                  <a:schemeClr val="accent1"/>
                </a:solidFill>
                <a:latin typeface="Marianne" panose="02000000000000000000" pitchFamily="50" charset="0"/>
              </a:rPr>
              <a:t>(STMG)</a:t>
            </a:r>
          </a:p>
          <a:p>
            <a:pPr marL="0" indent="0">
              <a:buNone/>
            </a:pPr>
            <a:r>
              <a:rPr lang="fr-FR" sz="1900" i="1" dirty="0">
                <a:solidFill>
                  <a:schemeClr val="accent1"/>
                </a:solidFill>
                <a:latin typeface="Marianne" panose="02000000000000000000" pitchFamily="50" charset="0"/>
              </a:rPr>
              <a:t>Seul bac technologique disponible au Lycée Racan</a:t>
            </a:r>
          </a:p>
          <a:p>
            <a:r>
              <a:rPr lang="fr-FR" sz="2400" dirty="0">
                <a:latin typeface="Marianne" panose="02000000000000000000" pitchFamily="50" charset="0"/>
              </a:rPr>
              <a:t>Sciences et Technologies de l’Industrie et du Développement Durable (</a:t>
            </a:r>
            <a:r>
              <a:rPr lang="fr-FR" sz="2400" dirty="0">
                <a:latin typeface="Marianne" panose="02000000000000000000" pitchFamily="50" charset="0"/>
                <a:hlinkClick r:id="rId2"/>
              </a:rPr>
              <a:t>STI2D</a:t>
            </a:r>
            <a:r>
              <a:rPr lang="fr-FR" sz="2400" dirty="0">
                <a:latin typeface="Marianne" panose="02000000000000000000" pitchFamily="50" charset="0"/>
              </a:rPr>
              <a:t>)</a:t>
            </a:r>
          </a:p>
          <a:p>
            <a:pPr marL="0" indent="0" algn="r">
              <a:buNone/>
            </a:pPr>
            <a:r>
              <a:rPr lang="fr-FR" sz="2400" i="1" dirty="0">
                <a:latin typeface="Marianne Thin" panose="02000000000000000000" pitchFamily="50" charset="0"/>
              </a:rPr>
              <a:t>Lycée Estournelles de Constant – La Flèche (</a:t>
            </a:r>
            <a:r>
              <a:rPr lang="fr-FR" sz="2400" i="1" dirty="0" err="1">
                <a:latin typeface="Marianne Thin" panose="02000000000000000000" pitchFamily="50" charset="0"/>
              </a:rPr>
              <a:t>int</a:t>
            </a:r>
            <a:r>
              <a:rPr lang="fr-FR" sz="2400" i="1" dirty="0">
                <a:latin typeface="Marianne Thin" panose="02000000000000000000" pitchFamily="50" charset="0"/>
              </a:rPr>
              <a:t>), Lycée Le Mans Sud, Lycée Touchard –Le Mans (</a:t>
            </a:r>
            <a:r>
              <a:rPr lang="fr-FR" sz="2400" i="1" dirty="0" err="1">
                <a:latin typeface="Marianne Thin" panose="02000000000000000000" pitchFamily="50" charset="0"/>
              </a:rPr>
              <a:t>int</a:t>
            </a:r>
            <a:r>
              <a:rPr lang="fr-FR" sz="2400" i="1" dirty="0">
                <a:latin typeface="Marianne Thin" panose="02000000000000000000" pitchFamily="50" charset="0"/>
              </a:rPr>
              <a:t>)</a:t>
            </a:r>
            <a:endParaRPr lang="fr-FR" sz="2400" dirty="0">
              <a:latin typeface="Marianne" panose="02000000000000000000" pitchFamily="50" charset="0"/>
            </a:endParaRPr>
          </a:p>
          <a:p>
            <a:r>
              <a:rPr lang="fr-FR" sz="2400" dirty="0">
                <a:latin typeface="Marianne" panose="02000000000000000000" pitchFamily="50" charset="0"/>
              </a:rPr>
              <a:t>Sciences et Technologies de la Santé et du Social (</a:t>
            </a:r>
            <a:r>
              <a:rPr lang="fr-FR" sz="2400" dirty="0">
                <a:latin typeface="Marianne" panose="02000000000000000000" pitchFamily="50" charset="0"/>
                <a:hlinkClick r:id="rId3"/>
              </a:rPr>
              <a:t>ST2S</a:t>
            </a:r>
            <a:r>
              <a:rPr lang="fr-FR" sz="2400" dirty="0">
                <a:latin typeface="Marianne" panose="02000000000000000000" pitchFamily="50" charset="0"/>
              </a:rPr>
              <a:t>) </a:t>
            </a:r>
          </a:p>
          <a:p>
            <a:pPr marL="0" indent="0" algn="r">
              <a:buNone/>
            </a:pPr>
            <a:r>
              <a:rPr lang="fr-FR" sz="2400" i="1" dirty="0">
                <a:latin typeface="Marianne Thin" panose="02000000000000000000" pitchFamily="50" charset="0"/>
              </a:rPr>
              <a:t>Lycée </a:t>
            </a:r>
            <a:r>
              <a:rPr lang="fr-FR" sz="2400" i="1" dirty="0" err="1">
                <a:latin typeface="Marianne Thin" panose="02000000000000000000" pitchFamily="50" charset="0"/>
              </a:rPr>
              <a:t>R.Elizé</a:t>
            </a:r>
            <a:r>
              <a:rPr lang="fr-FR" sz="2400" i="1" dirty="0">
                <a:latin typeface="Marianne Thin" panose="02000000000000000000" pitchFamily="50" charset="0"/>
              </a:rPr>
              <a:t> – Sablé sur Sarthe (</a:t>
            </a:r>
            <a:r>
              <a:rPr lang="fr-FR" sz="2400" i="1" dirty="0" err="1">
                <a:latin typeface="Marianne Thin" panose="02000000000000000000" pitchFamily="50" charset="0"/>
              </a:rPr>
              <a:t>int</a:t>
            </a:r>
            <a:r>
              <a:rPr lang="fr-FR" sz="2400" i="1" dirty="0">
                <a:latin typeface="Marianne Thin" panose="02000000000000000000" pitchFamily="50" charset="0"/>
              </a:rPr>
              <a:t>), Lycée A. Malraux – Allonnes</a:t>
            </a:r>
          </a:p>
          <a:p>
            <a:r>
              <a:rPr lang="fr-FR" sz="2400" dirty="0">
                <a:latin typeface="Marianne" panose="02000000000000000000" pitchFamily="50" charset="0"/>
              </a:rPr>
              <a:t>Science et Technologies de Laboratoire (</a:t>
            </a:r>
            <a:r>
              <a:rPr lang="fr-FR" sz="2400" dirty="0">
                <a:latin typeface="Marianne" panose="02000000000000000000" pitchFamily="50" charset="0"/>
                <a:hlinkClick r:id="rId4"/>
              </a:rPr>
              <a:t>STL</a:t>
            </a:r>
            <a:r>
              <a:rPr lang="fr-FR" sz="2400" dirty="0">
                <a:latin typeface="Marianne" panose="02000000000000000000" pitchFamily="50" charset="0"/>
              </a:rPr>
              <a:t>)</a:t>
            </a:r>
          </a:p>
          <a:p>
            <a:pPr marL="0" indent="0" algn="r">
              <a:buNone/>
            </a:pPr>
            <a:r>
              <a:rPr lang="fr-FR" sz="2100" i="1" dirty="0">
                <a:latin typeface="Marianne Thin" panose="02000000000000000000" pitchFamily="50" charset="0"/>
              </a:rPr>
              <a:t>Lycée Estournelles de Constant – La Flèche (</a:t>
            </a:r>
            <a:r>
              <a:rPr lang="fr-FR" sz="2100" i="1" dirty="0" err="1">
                <a:latin typeface="Marianne Thin" panose="02000000000000000000" pitchFamily="50" charset="0"/>
              </a:rPr>
              <a:t>int</a:t>
            </a:r>
            <a:r>
              <a:rPr lang="fr-FR" sz="2100" i="1" dirty="0">
                <a:latin typeface="Marianne Thin" panose="02000000000000000000" pitchFamily="50" charset="0"/>
              </a:rPr>
              <a:t>), Lycée Le Mans sud (</a:t>
            </a:r>
            <a:r>
              <a:rPr lang="fr-FR" sz="2100" i="1" dirty="0" err="1">
                <a:latin typeface="Marianne Thin" panose="02000000000000000000" pitchFamily="50" charset="0"/>
              </a:rPr>
              <a:t>int</a:t>
            </a:r>
            <a:r>
              <a:rPr lang="fr-FR" sz="2100" i="1" dirty="0">
                <a:latin typeface="Marianne Thin" panose="02000000000000000000" pitchFamily="50" charset="0"/>
              </a:rPr>
              <a:t>)</a:t>
            </a:r>
          </a:p>
          <a:p>
            <a:r>
              <a:rPr lang="fr-FR" sz="2400" i="1" dirty="0">
                <a:latin typeface="Marianne" panose="02000000000000000000" pitchFamily="50" charset="0"/>
              </a:rPr>
              <a:t>Sciences et Technologies du Design et des Arts Appliqués. </a:t>
            </a:r>
            <a:r>
              <a:rPr lang="fr-FR" sz="1900" i="1" dirty="0">
                <a:latin typeface="Marianne" panose="02000000000000000000" pitchFamily="50" charset="0"/>
              </a:rPr>
              <a:t>(</a:t>
            </a:r>
            <a:r>
              <a:rPr lang="fr-FR" sz="1900" i="1" dirty="0">
                <a:latin typeface="Marianne" panose="02000000000000000000" pitchFamily="50" charset="0"/>
                <a:hlinkClick r:id="rId5"/>
              </a:rPr>
              <a:t>STD2A</a:t>
            </a:r>
            <a:r>
              <a:rPr lang="fr-FR" sz="1900" i="1" dirty="0">
                <a:latin typeface="Marianne" panose="02000000000000000000" pitchFamily="50" charset="0"/>
              </a:rPr>
              <a:t>, post 3</a:t>
            </a:r>
            <a:r>
              <a:rPr lang="fr-FR" sz="1900" i="1" baseline="30000" dirty="0">
                <a:latin typeface="Marianne" panose="02000000000000000000" pitchFamily="50" charset="0"/>
              </a:rPr>
              <a:t>ème</a:t>
            </a:r>
            <a:r>
              <a:rPr lang="fr-FR" sz="1900" i="1" dirty="0">
                <a:latin typeface="Marianne" panose="02000000000000000000" pitchFamily="50" charset="0"/>
              </a:rPr>
              <a:t>)</a:t>
            </a:r>
          </a:p>
          <a:p>
            <a:pPr marL="0" indent="0" algn="r">
              <a:buNone/>
            </a:pPr>
            <a:r>
              <a:rPr lang="fr-FR" sz="2100" i="1" dirty="0">
                <a:latin typeface="Marianne Thin" panose="02000000000000000000" pitchFamily="50" charset="0"/>
              </a:rPr>
              <a:t>Lycée Rafael Elizé – Sablé sur Sarthe (</a:t>
            </a:r>
            <a:r>
              <a:rPr lang="fr-FR" sz="2100" i="1" dirty="0" err="1">
                <a:latin typeface="Marianne Thin" panose="02000000000000000000" pitchFamily="50" charset="0"/>
              </a:rPr>
              <a:t>int</a:t>
            </a:r>
            <a:r>
              <a:rPr lang="fr-FR" sz="2100" i="1" dirty="0">
                <a:latin typeface="Marianne Thin" panose="02000000000000000000" pitchFamily="50" charset="0"/>
              </a:rPr>
              <a:t>.), Lycée privé La Salle (Pruillé le Chétif)</a:t>
            </a:r>
          </a:p>
          <a:p>
            <a:r>
              <a:rPr lang="fr-FR" sz="2400" i="1" dirty="0">
                <a:latin typeface="Marianne" panose="02000000000000000000" pitchFamily="50" charset="0"/>
              </a:rPr>
              <a:t>Sciences et Technologies de l’Hôtellerie et de la Restauration </a:t>
            </a:r>
            <a:r>
              <a:rPr lang="fr-FR" sz="1900" i="1" dirty="0">
                <a:latin typeface="Marianne" panose="02000000000000000000" pitchFamily="50" charset="0"/>
              </a:rPr>
              <a:t>(</a:t>
            </a:r>
            <a:r>
              <a:rPr lang="fr-FR" sz="1900" i="1" dirty="0">
                <a:latin typeface="Marianne" panose="02000000000000000000" pitchFamily="50" charset="0"/>
                <a:hlinkClick r:id="rId6"/>
              </a:rPr>
              <a:t>STHR</a:t>
            </a:r>
            <a:r>
              <a:rPr lang="fr-FR" sz="1900" i="1" dirty="0">
                <a:latin typeface="Marianne" panose="02000000000000000000" pitchFamily="50" charset="0"/>
              </a:rPr>
              <a:t>, post 3</a:t>
            </a:r>
            <a:r>
              <a:rPr lang="fr-FR" sz="1900" i="1" baseline="30000" dirty="0">
                <a:latin typeface="Marianne" panose="02000000000000000000" pitchFamily="50" charset="0"/>
              </a:rPr>
              <a:t>ème</a:t>
            </a:r>
            <a:r>
              <a:rPr lang="fr-FR" sz="1900" i="1" dirty="0">
                <a:latin typeface="Marianne" panose="02000000000000000000" pitchFamily="50" charset="0"/>
              </a:rPr>
              <a:t>)</a:t>
            </a:r>
          </a:p>
          <a:p>
            <a:pPr marL="0" indent="0" algn="r">
              <a:buNone/>
            </a:pPr>
            <a:r>
              <a:rPr lang="fr-FR" sz="1900" i="1" dirty="0">
                <a:latin typeface="Marianne" panose="02000000000000000000" pitchFamily="50" charset="0"/>
              </a:rPr>
              <a:t>Lycée privé Sainte Catherine Sainte Croix (Le Mans)</a:t>
            </a:r>
          </a:p>
          <a:p>
            <a:r>
              <a:rPr lang="fr-FR" sz="2400" i="1" dirty="0">
                <a:latin typeface="Marianne" panose="02000000000000000000" pitchFamily="50" charset="0"/>
              </a:rPr>
              <a:t>Sciences et Techniques du Théâtre, de la Musique et de la Danse </a:t>
            </a:r>
            <a:r>
              <a:rPr lang="fr-FR" sz="1900" i="1" dirty="0">
                <a:latin typeface="Marianne" panose="02000000000000000000" pitchFamily="50" charset="0"/>
              </a:rPr>
              <a:t>(</a:t>
            </a:r>
            <a:r>
              <a:rPr lang="fr-FR" sz="1900" i="1" dirty="0">
                <a:latin typeface="Marianne" panose="02000000000000000000" pitchFamily="50" charset="0"/>
                <a:hlinkClick r:id="rId7"/>
              </a:rPr>
              <a:t>S2TMD</a:t>
            </a:r>
            <a:r>
              <a:rPr lang="fr-FR" sz="1900" i="1" dirty="0">
                <a:latin typeface="Marianne" panose="02000000000000000000" pitchFamily="50" charset="0"/>
              </a:rPr>
              <a:t>, post 3</a:t>
            </a:r>
            <a:r>
              <a:rPr lang="fr-FR" sz="1900" i="1" baseline="30000" dirty="0">
                <a:latin typeface="Marianne" panose="02000000000000000000" pitchFamily="50" charset="0"/>
              </a:rPr>
              <a:t>ème</a:t>
            </a:r>
            <a:r>
              <a:rPr lang="fr-FR" sz="1900" i="1" dirty="0">
                <a:latin typeface="Marianne" panose="02000000000000000000" pitchFamily="50" charset="0"/>
              </a:rPr>
              <a:t>)</a:t>
            </a:r>
          </a:p>
          <a:p>
            <a:pPr marL="0" indent="0" algn="r">
              <a:buNone/>
            </a:pPr>
            <a:r>
              <a:rPr lang="fr-FR" sz="2100" i="1" dirty="0">
                <a:latin typeface="Marianne Thin" panose="02000000000000000000" pitchFamily="50" charset="0"/>
              </a:rPr>
              <a:t>Lycée Nelson Mandela ( Nantes, 44) ou Lycée Joachim du Bellay (Angers, 49)</a:t>
            </a:r>
          </a:p>
          <a:p>
            <a:r>
              <a:rPr lang="fr-FR" sz="2400" i="1" dirty="0">
                <a:latin typeface="Marianne" panose="02000000000000000000" pitchFamily="50" charset="0"/>
              </a:rPr>
              <a:t>Sciences et Technologies de l’Agronomie et du Vivant (</a:t>
            </a:r>
            <a:r>
              <a:rPr lang="fr-FR" sz="2400" i="1" dirty="0">
                <a:latin typeface="Marianne" panose="02000000000000000000" pitchFamily="50" charset="0"/>
                <a:hlinkClick r:id="rId8"/>
              </a:rPr>
              <a:t>STAV</a:t>
            </a:r>
            <a:r>
              <a:rPr lang="fr-FR" sz="2400" i="1" dirty="0">
                <a:latin typeface="Marianne" panose="02000000000000000000" pitchFamily="50" charset="0"/>
              </a:rPr>
              <a:t>) – Lycée Agricole</a:t>
            </a:r>
          </a:p>
          <a:p>
            <a:pPr marL="0" indent="0" algn="r">
              <a:buNone/>
            </a:pPr>
            <a:r>
              <a:rPr lang="fr-FR" sz="2100" i="1" dirty="0">
                <a:latin typeface="Marianne Thin" panose="02000000000000000000" pitchFamily="50" charset="0"/>
              </a:rPr>
              <a:t>Agrocampus – La Germinière Rouillon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1FB2EB-924B-42D1-B92A-06ACA2E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1240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&#10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407_TF66741836" id="{CA1EE957-9F12-49C2-A4F3-A901D24A328C}" vid="{502DA16D-E1BB-4631-940B-8E8C3530622E}"/>
    </a:ext>
  </a:extLst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C8E2-513F-4C9C-99C7-9AE0E7429B06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fb0879af-3eba-417a-a55a-ffe6dcd6ca77"/>
    <ds:schemaRef ds:uri="6dc4bcd6-49db-4c07-9060-8acfc67cef9f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Début des procédures année</Template>
  <TotalTime>0</TotalTime>
  <Words>1561</Words>
  <Application>Microsoft Office PowerPoint</Application>
  <PresentationFormat>Grand écran</PresentationFormat>
  <Paragraphs>221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Century Gothic</vt:lpstr>
      <vt:lpstr>Gill Sans MT</vt:lpstr>
      <vt:lpstr>Marianne</vt:lpstr>
      <vt:lpstr>Marianne </vt:lpstr>
      <vt:lpstr>Marianne (corsp)</vt:lpstr>
      <vt:lpstr>Marianne ExtraBold</vt:lpstr>
      <vt:lpstr>Marianne extrabold (en têtes)</vt:lpstr>
      <vt:lpstr>Marianne extrabold (en-têtes)</vt:lpstr>
      <vt:lpstr>Marianne Light</vt:lpstr>
      <vt:lpstr>Marianne Thin</vt:lpstr>
      <vt:lpstr>Times New Roman</vt:lpstr>
      <vt:lpstr>Wingdings</vt:lpstr>
      <vt:lpstr>Wingdings 3</vt:lpstr>
      <vt:lpstr>Salle d’Ions
</vt:lpstr>
      <vt:lpstr>Galerie</vt:lpstr>
      <vt:lpstr>Après la 2nde GT Réunion Parents - 23 mars 2023</vt:lpstr>
      <vt:lpstr>Schéma des études « Après la 2nde GT »</vt:lpstr>
      <vt:lpstr>Présentation PowerPoint</vt:lpstr>
      <vt:lpstr>Bac Général ou Bac Technologique :  Des méthodes d’apprentissage différentes</vt:lpstr>
      <vt:lpstr>La Voie Générale</vt:lpstr>
      <vt:lpstr>La classe de 1ère Générale</vt:lpstr>
      <vt:lpstr>Où vont les bacheliers généraux ?</vt:lpstr>
      <vt:lpstr>La Voie Technologique</vt:lpstr>
      <vt:lpstr>La voie technologique</vt:lpstr>
      <vt:lpstr>La Voie Technologique</vt:lpstr>
      <vt:lpstr>La Série STMG : les enseignements de spécialités</vt:lpstr>
      <vt:lpstr>Où vont les bachelier.ères technologiques ?</vt:lpstr>
      <vt:lpstr>Le bac : répartition contrôle continu et examens terminaux</vt:lpstr>
      <vt:lpstr>Notre structure (année 2022-2023)</vt:lpstr>
      <vt:lpstr>La procédure d’orientation </vt:lpstr>
      <vt:lpstr>L’affectation</vt:lpstr>
      <vt:lpstr>Les coefficients Affelnet</vt:lpstr>
      <vt:lpstr>Des questions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2023-02-08T16:11:11Z</dcterms:created>
  <dcterms:modified xsi:type="dcterms:W3CDTF">2023-03-17T08:54:26Z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